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D8A9A9-0B6F-4BD0-809D-D4A5B5142971}"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8A9A9-0B6F-4BD0-809D-D4A5B5142971}"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8A9A9-0B6F-4BD0-809D-D4A5B5142971}"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8A9A9-0B6F-4BD0-809D-D4A5B5142971}"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8A9A9-0B6F-4BD0-809D-D4A5B5142971}" type="datetimeFigureOut">
              <a:rPr lang="en-US" smtClean="0"/>
              <a:pPr/>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D8A9A9-0B6F-4BD0-809D-D4A5B5142971}" type="datetimeFigureOut">
              <a:rPr lang="en-US" smtClean="0"/>
              <a:pPr/>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D8A9A9-0B6F-4BD0-809D-D4A5B5142971}" type="datetimeFigureOut">
              <a:rPr lang="en-US" smtClean="0"/>
              <a:pPr/>
              <a:t>5/3/2015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8A9A9-0B6F-4BD0-809D-D4A5B5142971}" type="datetimeFigureOut">
              <a:rPr lang="en-US" smtClean="0"/>
              <a:pPr/>
              <a:t>5/3/2015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8A9A9-0B6F-4BD0-809D-D4A5B5142971}" type="datetimeFigureOut">
              <a:rPr lang="en-US" smtClean="0"/>
              <a:pPr/>
              <a:t>5/3/2015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8A9A9-0B6F-4BD0-809D-D4A5B5142971}" type="datetimeFigureOut">
              <a:rPr lang="en-US" smtClean="0"/>
              <a:pPr/>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8A9A9-0B6F-4BD0-809D-D4A5B5142971}" type="datetimeFigureOut">
              <a:rPr lang="en-US" smtClean="0"/>
              <a:pPr/>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2501E-F8DE-4B5E-842B-A4D107270E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8A9A9-0B6F-4BD0-809D-D4A5B5142971}" type="datetimeFigureOut">
              <a:rPr lang="en-US" smtClean="0"/>
              <a:pPr/>
              <a:t>5/3/2015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2501E-F8DE-4B5E-842B-A4D107270E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ărcare.jpg"/>
          <p:cNvPicPr>
            <a:picLocks noChangeAspect="1"/>
          </p:cNvPicPr>
          <p:nvPr/>
        </p:nvPicPr>
        <p:blipFill>
          <a:blip r:embed="rId2">
            <a:lum bright="22000" contrast="-14000"/>
          </a:blip>
          <a:stretch>
            <a:fillRect/>
          </a:stretch>
        </p:blipFill>
        <p:spPr>
          <a:xfrm>
            <a:off x="428596" y="0"/>
            <a:ext cx="5429288" cy="6323200"/>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4500570"/>
            <a:ext cx="7486680" cy="1428760"/>
          </a:xfrm>
        </p:spPr>
        <p:txBody>
          <a:bodyPr>
            <a:normAutofit/>
          </a:bodyPr>
          <a:lstStyle/>
          <a:p>
            <a:r>
              <a:rPr lang="en-US" sz="8000" b="1" dirty="0" err="1" smtClean="0">
                <a:solidFill>
                  <a:schemeClr val="tx1"/>
                </a:solidFill>
                <a:latin typeface="Blackadder ITC" pitchFamily="82" charset="0"/>
              </a:rPr>
              <a:t>Vlad</a:t>
            </a:r>
            <a:r>
              <a:rPr lang="en-US" sz="8000" b="1" dirty="0" smtClean="0">
                <a:solidFill>
                  <a:schemeClr val="tx1"/>
                </a:solidFill>
                <a:latin typeface="Blackadder ITC" pitchFamily="82" charset="0"/>
              </a:rPr>
              <a:t> the </a:t>
            </a:r>
            <a:r>
              <a:rPr lang="en-US" sz="8000" b="1" dirty="0" err="1" smtClean="0">
                <a:solidFill>
                  <a:schemeClr val="tx1"/>
                </a:solidFill>
                <a:latin typeface="Blackadder ITC" pitchFamily="82" charset="0"/>
              </a:rPr>
              <a:t>Impaler</a:t>
            </a:r>
            <a:r>
              <a:rPr lang="en-US" sz="8000" b="1" dirty="0" smtClean="0">
                <a:solidFill>
                  <a:schemeClr val="tx1"/>
                </a:solidFill>
                <a:latin typeface="Blackadder ITC" pitchFamily="82" charset="0"/>
              </a:rPr>
              <a:t> </a:t>
            </a:r>
            <a:endParaRPr lang="en-US" sz="8000" b="1" dirty="0">
              <a:solidFill>
                <a:schemeClr val="tx1"/>
              </a:solidFill>
              <a:latin typeface="Blackadder ITC" pitchFamily="8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cărcare.jpg"/>
          <p:cNvPicPr>
            <a:picLocks noChangeAspect="1"/>
          </p:cNvPicPr>
          <p:nvPr/>
        </p:nvPicPr>
        <p:blipFill>
          <a:blip r:embed="rId2">
            <a:lum bright="13000" contrast="15000"/>
          </a:blip>
          <a:stretch>
            <a:fillRect/>
          </a:stretch>
        </p:blipFill>
        <p:spPr>
          <a:xfrm>
            <a:off x="0" y="0"/>
            <a:ext cx="2071670" cy="6858000"/>
          </a:xfrm>
          <a:prstGeom prst="rect">
            <a:avLst/>
          </a:prstGeom>
        </p:spPr>
      </p:pic>
      <p:sp>
        <p:nvSpPr>
          <p:cNvPr id="3" name="Rectangle 2"/>
          <p:cNvSpPr/>
          <p:nvPr/>
        </p:nvSpPr>
        <p:spPr>
          <a:xfrm>
            <a:off x="2286000" y="1305342"/>
            <a:ext cx="6572280" cy="3785652"/>
          </a:xfrm>
          <a:prstGeom prst="rect">
            <a:avLst/>
          </a:prstGeom>
        </p:spPr>
        <p:txBody>
          <a:bodyPr wrap="square">
            <a:spAutoFit/>
          </a:bodyPr>
          <a:lstStyle/>
          <a:p>
            <a:r>
              <a:rPr lang="en-US" sz="2400" dirty="0" smtClean="0"/>
              <a:t>Born</a:t>
            </a:r>
            <a:r>
              <a:rPr lang="en-US" sz="2400" dirty="0"/>
              <a:t>: 1431 in </a:t>
            </a:r>
            <a:r>
              <a:rPr lang="en-US" sz="2400" dirty="0" err="1"/>
              <a:t>Sighisoara</a:t>
            </a:r>
            <a:r>
              <a:rPr lang="en-US" sz="2400" dirty="0"/>
              <a:t>, Transylvania</a:t>
            </a:r>
            <a:endParaRPr lang="en-US" sz="2400" b="0" dirty="0" smtClean="0"/>
          </a:p>
          <a:p>
            <a:r>
              <a:rPr lang="en-US" sz="2400" dirty="0"/>
              <a:t>Dracula: “Son of the </a:t>
            </a:r>
            <a:r>
              <a:rPr lang="en-US" sz="2400" dirty="0" smtClean="0"/>
              <a:t>Dragon”</a:t>
            </a:r>
            <a:endParaRPr lang="en-US" sz="2400" b="0" dirty="0" smtClean="0"/>
          </a:p>
          <a:p>
            <a:r>
              <a:rPr lang="en-US" sz="2400" dirty="0"/>
              <a:t>Second child of </a:t>
            </a:r>
            <a:r>
              <a:rPr lang="en-US" sz="2400" dirty="0" err="1"/>
              <a:t>Vlad</a:t>
            </a:r>
            <a:r>
              <a:rPr lang="en-US" sz="2400" dirty="0"/>
              <a:t> II </a:t>
            </a:r>
            <a:r>
              <a:rPr lang="en-US" sz="2400" dirty="0" err="1"/>
              <a:t>Dracul</a:t>
            </a:r>
            <a:r>
              <a:rPr lang="en-US" sz="2400" dirty="0"/>
              <a:t>, </a:t>
            </a:r>
            <a:r>
              <a:rPr lang="en-US" sz="2400" dirty="0" err="1"/>
              <a:t>voivode</a:t>
            </a:r>
            <a:r>
              <a:rPr lang="en-US" sz="2400" dirty="0"/>
              <a:t> of Walachia</a:t>
            </a:r>
            <a:endParaRPr lang="en-US" sz="2400" b="0" dirty="0" smtClean="0"/>
          </a:p>
          <a:p>
            <a:r>
              <a:rPr lang="en-US" sz="2400" dirty="0"/>
              <a:t>Walachia: principality between the Danube and the Transylvanian Alps in southern Romania</a:t>
            </a:r>
            <a:endParaRPr lang="en-US" sz="2400" b="0" dirty="0" smtClean="0"/>
          </a:p>
          <a:p>
            <a:r>
              <a:rPr lang="en-US" sz="2400" dirty="0" err="1"/>
              <a:t>Voivode</a:t>
            </a:r>
            <a:r>
              <a:rPr lang="en-US" sz="2400" dirty="0"/>
              <a:t> (prince and military leader) for 3 separate periods: 1448, 1456-1462, and 1476</a:t>
            </a:r>
            <a:endParaRPr lang="en-US" sz="2400" b="0" dirty="0" smtClean="0"/>
          </a:p>
          <a:p>
            <a:r>
              <a:rPr lang="en-US" sz="2400" dirty="0"/>
              <a:t>To Romanians: </a:t>
            </a:r>
            <a:r>
              <a:rPr lang="en-US" sz="2400" dirty="0" err="1"/>
              <a:t>Vlad</a:t>
            </a:r>
            <a:r>
              <a:rPr lang="en-US" sz="2400" dirty="0"/>
              <a:t> </a:t>
            </a:r>
            <a:r>
              <a:rPr lang="en-US" sz="2400" dirty="0" err="1"/>
              <a:t>Tepes</a:t>
            </a:r>
            <a:r>
              <a:rPr lang="en-US" sz="2400" dirty="0"/>
              <a:t> (</a:t>
            </a:r>
            <a:r>
              <a:rPr lang="en-US" sz="2400" dirty="0" err="1"/>
              <a:t>Vlad</a:t>
            </a:r>
            <a:r>
              <a:rPr lang="en-US" sz="2400" dirty="0"/>
              <a:t> the </a:t>
            </a:r>
            <a:r>
              <a:rPr lang="en-US" sz="2400" dirty="0" err="1"/>
              <a:t>Impaler</a:t>
            </a:r>
            <a:r>
              <a:rPr lang="en-US" sz="2400" dirty="0"/>
              <a:t>) </a:t>
            </a:r>
            <a:endParaRPr lang="en-US" sz="2400" b="0" dirty="0" smtClean="0"/>
          </a:p>
          <a:p>
            <a:r>
              <a:rPr lang="en-US" sz="2400" dirty="0"/>
              <a:t>To Turks: </a:t>
            </a:r>
            <a:r>
              <a:rPr lang="en-US" sz="2400" dirty="0" err="1"/>
              <a:t>Kaziglu</a:t>
            </a:r>
            <a:r>
              <a:rPr lang="en-US" sz="2400" dirty="0"/>
              <a:t> </a:t>
            </a:r>
            <a:r>
              <a:rPr lang="en-US" sz="2400" dirty="0" err="1"/>
              <a:t>Bey</a:t>
            </a:r>
            <a:r>
              <a:rPr lang="en-US" sz="2400" dirty="0"/>
              <a:t> (the </a:t>
            </a:r>
            <a:r>
              <a:rPr lang="en-US" sz="2400" dirty="0" err="1"/>
              <a:t>Impaler</a:t>
            </a:r>
            <a:r>
              <a:rPr lang="en-US" sz="2400" dirty="0"/>
              <a:t> Prince)</a:t>
            </a:r>
            <a:endParaRPr lang="en-US" sz="2400" b="0" dirty="0" smtClean="0"/>
          </a:p>
          <a:p>
            <a:r>
              <a:rPr lang="en-US" sz="2400" dirty="0"/>
              <a:t>Impalement: preferred method of </a:t>
            </a:r>
            <a:r>
              <a:rPr lang="en-US" sz="2400" dirty="0" smtClean="0"/>
              <a:t>execution</a:t>
            </a:r>
            <a:endParaRPr lang="en-US" sz="2400" b="0"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cărcare.jpg"/>
          <p:cNvPicPr>
            <a:picLocks noChangeAspect="1"/>
          </p:cNvPicPr>
          <p:nvPr/>
        </p:nvPicPr>
        <p:blipFill>
          <a:blip r:embed="rId2">
            <a:lum bright="13000" contrast="15000"/>
          </a:blip>
          <a:stretch>
            <a:fillRect/>
          </a:stretch>
        </p:blipFill>
        <p:spPr>
          <a:xfrm>
            <a:off x="0" y="0"/>
            <a:ext cx="2071670" cy="6858000"/>
          </a:xfrm>
          <a:prstGeom prst="rect">
            <a:avLst/>
          </a:prstGeom>
        </p:spPr>
      </p:pic>
      <p:sp>
        <p:nvSpPr>
          <p:cNvPr id="3" name="Rectangle 2"/>
          <p:cNvSpPr/>
          <p:nvPr/>
        </p:nvSpPr>
        <p:spPr>
          <a:xfrm>
            <a:off x="2286000" y="1305342"/>
            <a:ext cx="6215090" cy="4524315"/>
          </a:xfrm>
          <a:prstGeom prst="rect">
            <a:avLst/>
          </a:prstGeom>
        </p:spPr>
        <p:txBody>
          <a:bodyPr wrap="square">
            <a:spAutoFit/>
          </a:bodyPr>
          <a:lstStyle/>
          <a:p>
            <a:r>
              <a:rPr lang="ro-RO" sz="2400" dirty="0" smtClean="0"/>
              <a:t>	</a:t>
            </a:r>
            <a:r>
              <a:rPr lang="en-US" sz="2400" dirty="0" err="1" smtClean="0"/>
              <a:t>Vlad</a:t>
            </a:r>
            <a:r>
              <a:rPr lang="en-US" sz="2400" dirty="0" smtClean="0"/>
              <a:t> </a:t>
            </a:r>
            <a:r>
              <a:rPr lang="en-US" sz="2400" dirty="0"/>
              <a:t>was born in </a:t>
            </a:r>
            <a:r>
              <a:rPr lang="en-US" sz="2400" dirty="0" err="1" smtClean="0"/>
              <a:t>Sighisoara</a:t>
            </a:r>
            <a:r>
              <a:rPr lang="en-US" sz="2400" dirty="0" smtClean="0"/>
              <a:t> , </a:t>
            </a:r>
            <a:r>
              <a:rPr lang="en-US" sz="2400" dirty="0" err="1" smtClean="0"/>
              <a:t>Voivodeship</a:t>
            </a:r>
            <a:r>
              <a:rPr lang="en-US" sz="2400" dirty="0" smtClean="0"/>
              <a:t> of  Transylvania, in </a:t>
            </a:r>
            <a:r>
              <a:rPr lang="en-US" sz="2400" dirty="0"/>
              <a:t>the winter of 1431 </a:t>
            </a:r>
            <a:r>
              <a:rPr lang="en-US" sz="2400" dirty="0" smtClean="0"/>
              <a:t>future</a:t>
            </a:r>
            <a:r>
              <a:rPr lang="en-US" sz="2400" dirty="0"/>
              <a:t> </a:t>
            </a:r>
            <a:r>
              <a:rPr lang="en-US" sz="2400" dirty="0" err="1" smtClean="0"/>
              <a:t>voivode</a:t>
            </a:r>
            <a:r>
              <a:rPr lang="en-US" sz="2400" dirty="0" smtClean="0"/>
              <a:t> of  Wallachia. </a:t>
            </a:r>
            <a:r>
              <a:rPr lang="en-US" sz="2400" dirty="0" err="1" smtClean="0"/>
              <a:t>Vlad's</a:t>
            </a:r>
            <a:r>
              <a:rPr lang="en-US" sz="2400" dirty="0" smtClean="0"/>
              <a:t> </a:t>
            </a:r>
            <a:r>
              <a:rPr lang="en-US" sz="2400" dirty="0"/>
              <a:t>father was the son of the celebrated </a:t>
            </a:r>
            <a:r>
              <a:rPr lang="en-US" sz="2400" dirty="0" err="1"/>
              <a:t>Voivode</a:t>
            </a:r>
            <a:r>
              <a:rPr lang="en-US" sz="2400" dirty="0"/>
              <a:t> </a:t>
            </a:r>
            <a:r>
              <a:rPr lang="en-US" sz="2400" dirty="0" err="1" smtClean="0"/>
              <a:t>Mircea</a:t>
            </a:r>
            <a:r>
              <a:rPr lang="en-US" sz="2400" dirty="0" smtClean="0"/>
              <a:t> the Elder. </a:t>
            </a:r>
            <a:r>
              <a:rPr lang="en-US" sz="2400" dirty="0"/>
              <a:t>His mother is unknown, though at the time his father was believed to have been married to Princess </a:t>
            </a:r>
            <a:r>
              <a:rPr lang="en-US" sz="2400" dirty="0" err="1" smtClean="0"/>
              <a:t>Cheajna</a:t>
            </a:r>
            <a:r>
              <a:rPr lang="en-US" sz="2400" dirty="0" smtClean="0"/>
              <a:t> </a:t>
            </a:r>
            <a:r>
              <a:rPr lang="en-US" sz="2400" dirty="0"/>
              <a:t>of </a:t>
            </a:r>
            <a:r>
              <a:rPr lang="en-US" sz="2400" dirty="0" smtClean="0"/>
              <a:t>Moldavia(eldest </a:t>
            </a:r>
            <a:r>
              <a:rPr lang="en-US" sz="2400" dirty="0"/>
              <a:t>daughter of </a:t>
            </a:r>
            <a:r>
              <a:rPr lang="en-US" sz="2400" dirty="0" smtClean="0"/>
              <a:t> Alexander ,,the Good ,, Prince of Moldavia</a:t>
            </a:r>
            <a:r>
              <a:rPr lang="en-US" sz="2400" dirty="0"/>
              <a:t> and aunt to </a:t>
            </a:r>
            <a:r>
              <a:rPr lang="en-US" sz="2400" dirty="0" smtClean="0"/>
              <a:t> Stephen the Great of Moldavia) He </a:t>
            </a:r>
            <a:r>
              <a:rPr lang="en-US" sz="2400" dirty="0"/>
              <a:t>had two older half-brothers, </a:t>
            </a:r>
            <a:r>
              <a:rPr lang="en-US" sz="2400" dirty="0" err="1" smtClean="0"/>
              <a:t>Mircea</a:t>
            </a:r>
            <a:r>
              <a:rPr lang="en-US" sz="2400" dirty="0" smtClean="0"/>
              <a:t> II and</a:t>
            </a:r>
            <a:r>
              <a:rPr lang="en-US" sz="2400" dirty="0"/>
              <a:t> </a:t>
            </a:r>
            <a:r>
              <a:rPr lang="en-US" sz="2400" dirty="0" err="1" smtClean="0"/>
              <a:t>Vlad</a:t>
            </a:r>
            <a:r>
              <a:rPr lang="en-US" sz="2400" dirty="0" smtClean="0"/>
              <a:t> C</a:t>
            </a:r>
            <a:r>
              <a:rPr lang="ro-RO" sz="2400" dirty="0" smtClean="0"/>
              <a:t>ălugărul, </a:t>
            </a:r>
            <a:r>
              <a:rPr lang="en-US" sz="2400" dirty="0" smtClean="0"/>
              <a:t>and </a:t>
            </a:r>
            <a:r>
              <a:rPr lang="en-US" sz="2400" dirty="0"/>
              <a:t>a younger brother, </a:t>
            </a:r>
            <a:r>
              <a:rPr lang="ro-RO" sz="2400" dirty="0" smtClean="0"/>
              <a:t>Radu III the Handsome. </a:t>
            </a:r>
            <a:endParaRPr lang="en-US" sz="24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Picture 1" descr="descărcare.jpg"/>
          <p:cNvPicPr>
            <a:picLocks noChangeAspect="1"/>
          </p:cNvPicPr>
          <p:nvPr/>
        </p:nvPicPr>
        <p:blipFill>
          <a:blip r:embed="rId2">
            <a:lum bright="13000" contrast="15000"/>
          </a:blip>
          <a:stretch>
            <a:fillRect/>
          </a:stretch>
        </p:blipFill>
        <p:spPr>
          <a:xfrm>
            <a:off x="0" y="0"/>
            <a:ext cx="2071670" cy="6858000"/>
          </a:xfrm>
          <a:prstGeom prst="rect">
            <a:avLst/>
          </a:prstGeom>
        </p:spPr>
      </p:pic>
      <p:sp>
        <p:nvSpPr>
          <p:cNvPr id="1026" name="Rectangle 2"/>
          <p:cNvSpPr>
            <a:spLocks noChangeArrowheads="1"/>
          </p:cNvSpPr>
          <p:nvPr/>
        </p:nvSpPr>
        <p:spPr bwMode="auto">
          <a:xfrm>
            <a:off x="1928794" y="571480"/>
            <a:ext cx="6929486" cy="5726553"/>
          </a:xfrm>
          <a:prstGeom prst="rect">
            <a:avLst/>
          </a:prstGeom>
          <a:solidFill>
            <a:srgbClr val="FFFFFF"/>
          </a:solidFill>
          <a:ln w="9525">
            <a:noFill/>
            <a:miter lim="800000"/>
            <a:headEnd/>
            <a:tailEnd/>
          </a:ln>
          <a:effec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rgbClr val="252525"/>
                </a:solidFill>
                <a:effectLst/>
                <a:cs typeface="Arial" charset="0"/>
              </a:rPr>
              <a:t>	</a:t>
            </a:r>
            <a:r>
              <a:rPr kumimoji="0" lang="en-US" b="0" i="0" u="none" strike="noStrike" cap="none" normalizeH="0" baseline="0" dirty="0" smtClean="0">
                <a:ln>
                  <a:noFill/>
                </a:ln>
                <a:solidFill>
                  <a:srgbClr val="252525"/>
                </a:solidFill>
                <a:effectLst/>
                <a:cs typeface="Arial" charset="0"/>
              </a:rPr>
              <a:t>Romanian and Bulgarian documents from 1481 onwards portray </a:t>
            </a:r>
            <a:r>
              <a:rPr kumimoji="0" lang="en-US" b="0" i="0" u="none" strike="noStrike" cap="none" normalizeH="0" baseline="0" dirty="0" err="1" smtClean="0">
                <a:ln>
                  <a:noFill/>
                </a:ln>
                <a:solidFill>
                  <a:srgbClr val="252525"/>
                </a:solidFill>
                <a:effectLst/>
                <a:cs typeface="Arial" charset="0"/>
              </a:rPr>
              <a:t>Vlad</a:t>
            </a:r>
            <a:r>
              <a:rPr kumimoji="0" lang="en-US" b="0" i="0" u="none" strike="noStrike" cap="none" normalizeH="0" baseline="0" dirty="0" smtClean="0">
                <a:ln>
                  <a:noFill/>
                </a:ln>
                <a:solidFill>
                  <a:srgbClr val="252525"/>
                </a:solidFill>
                <a:effectLst/>
                <a:cs typeface="Arial" charset="0"/>
              </a:rPr>
              <a:t> as a hero, a true leader, who used harsh yet fair methods to reclaim the country from the corrupt and rich boyars. Moreover, all his military efforts were directed against the Ottoman Empire which explicitly wanted to conquer Wallachia. </a:t>
            </a: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smtClean="0">
                <a:ln>
                  <a:noFill/>
                </a:ln>
                <a:solidFill>
                  <a:srgbClr val="252525"/>
                </a:solidFill>
                <a:effectLst/>
                <a:cs typeface="Arial" charset="0"/>
              </a:rPr>
              <a:t>	</a:t>
            </a:r>
            <a:r>
              <a:rPr kumimoji="0" lang="en-US" b="0" i="0" u="none" strike="noStrike" cap="none" normalizeH="0" baseline="0" dirty="0" smtClean="0">
                <a:ln>
                  <a:noFill/>
                </a:ln>
                <a:solidFill>
                  <a:srgbClr val="252525"/>
                </a:solidFill>
                <a:effectLst/>
                <a:cs typeface="Arial" charset="0"/>
              </a:rPr>
              <a:t>An Italian writer, Michael </a:t>
            </a:r>
            <a:r>
              <a:rPr kumimoji="0" lang="en-US" b="0" i="0" u="none" strike="noStrike" cap="none" normalizeH="0" baseline="0" dirty="0" err="1" smtClean="0">
                <a:ln>
                  <a:noFill/>
                </a:ln>
                <a:solidFill>
                  <a:srgbClr val="252525"/>
                </a:solidFill>
                <a:effectLst/>
                <a:cs typeface="Arial" charset="0"/>
              </a:rPr>
              <a:t>Bocignoli</a:t>
            </a:r>
            <a:r>
              <a:rPr kumimoji="0" lang="en-US" b="0" i="0" u="none" strike="noStrike" cap="none" normalizeH="0" baseline="0" dirty="0" smtClean="0">
                <a:ln>
                  <a:noFill/>
                </a:ln>
                <a:solidFill>
                  <a:srgbClr val="252525"/>
                </a:solidFill>
                <a:effectLst/>
                <a:cs typeface="Arial" charset="0"/>
              </a:rPr>
              <a:t> from </a:t>
            </a:r>
            <a:r>
              <a:rPr kumimoji="0" lang="en-US" b="0" i="0" u="none" strike="noStrike" cap="none" normalizeH="0" baseline="0" dirty="0" smtClean="0">
                <a:ln>
                  <a:noFill/>
                </a:ln>
                <a:effectLst/>
                <a:cs typeface="Arial" charset="0"/>
              </a:rPr>
              <a:t>Ragusa</a:t>
            </a:r>
            <a:r>
              <a:rPr lang="ro-RO" dirty="0">
                <a:solidFill>
                  <a:srgbClr val="252525"/>
                </a:solidFill>
                <a:cs typeface="Arial" charset="0"/>
              </a:rPr>
              <a:t>,</a:t>
            </a:r>
            <a:r>
              <a:rPr kumimoji="0" lang="en-US" b="0" i="0" u="none" strike="noStrike" cap="none" normalizeH="0" baseline="0" dirty="0" smtClean="0">
                <a:ln>
                  <a:noFill/>
                </a:ln>
                <a:solidFill>
                  <a:srgbClr val="252525"/>
                </a:solidFill>
                <a:effectLst/>
                <a:cs typeface="Arial" charset="0"/>
              </a:rPr>
              <a:t> in his writings from 1524, refers to </a:t>
            </a:r>
            <a:r>
              <a:rPr kumimoji="0" lang="en-US" b="0" i="0" u="none" strike="noStrike" cap="none" normalizeH="0" baseline="0" dirty="0" err="1" smtClean="0">
                <a:ln>
                  <a:noFill/>
                </a:ln>
                <a:solidFill>
                  <a:srgbClr val="252525"/>
                </a:solidFill>
                <a:effectLst/>
                <a:cs typeface="Arial" charset="0"/>
              </a:rPr>
              <a:t>Vlad</a:t>
            </a:r>
            <a:r>
              <a:rPr kumimoji="0" lang="en-US" b="0" i="0" u="none" strike="noStrike" cap="none" normalizeH="0" baseline="0" dirty="0" smtClean="0">
                <a:ln>
                  <a:noFill/>
                </a:ln>
                <a:solidFill>
                  <a:srgbClr val="252525"/>
                </a:solidFill>
                <a:effectLst/>
                <a:cs typeface="Arial" charset="0"/>
              </a:rPr>
              <a:t> </a:t>
            </a:r>
            <a:r>
              <a:rPr kumimoji="0" lang="en-US" b="0" i="0" u="none" strike="noStrike" cap="none" normalizeH="0" baseline="0" dirty="0" err="1" smtClean="0">
                <a:ln>
                  <a:noFill/>
                </a:ln>
                <a:solidFill>
                  <a:srgbClr val="252525"/>
                </a:solidFill>
                <a:effectLst/>
                <a:cs typeface="Arial" charset="0"/>
              </a:rPr>
              <a:t>Țepeș</a:t>
            </a:r>
            <a:r>
              <a:rPr kumimoji="0" lang="en-US" b="0" i="0" u="none" strike="noStrike" cap="none" normalizeH="0" baseline="0" dirty="0" smtClean="0">
                <a:ln>
                  <a:noFill/>
                </a:ln>
                <a:solidFill>
                  <a:srgbClr val="252525"/>
                </a:solidFill>
                <a:effectLst/>
                <a:cs typeface="Arial" charset="0"/>
              </a:rPr>
              <a:t> as:</a:t>
            </a:r>
            <a:r>
              <a:rPr kumimoji="0" lang="ro-RO" b="0" i="0" u="none" strike="noStrike" cap="none" normalizeH="0" baseline="0" dirty="0" smtClean="0">
                <a:ln>
                  <a:noFill/>
                </a:ln>
                <a:solidFill>
                  <a:srgbClr val="252525"/>
                </a:solidFill>
                <a:effectLst/>
                <a:cs typeface="Arial" charset="0"/>
              </a:rPr>
              <a:t> </a:t>
            </a:r>
            <a:r>
              <a:rPr lang="ro-RO" dirty="0" smtClean="0">
                <a:cs typeface="Arial" charset="0"/>
              </a:rPr>
              <a:t>I</a:t>
            </a:r>
            <a:r>
              <a:rPr kumimoji="0" lang="en-US" b="0" i="1" u="none" strike="noStrike" cap="none" normalizeH="0" baseline="0" dirty="0" smtClean="0">
                <a:ln>
                  <a:noFill/>
                </a:ln>
                <a:solidFill>
                  <a:srgbClr val="252525"/>
                </a:solidFill>
                <a:effectLst/>
                <a:cs typeface="Arial" charset="0"/>
              </a:rPr>
              <a:t>t was once (in </a:t>
            </a:r>
            <a:r>
              <a:rPr kumimoji="0" lang="en-US" b="0" i="1" u="none" strike="noStrike" cap="none" normalizeH="0" baseline="0" dirty="0" err="1" smtClean="0">
                <a:ln>
                  <a:noFill/>
                </a:ln>
                <a:solidFill>
                  <a:srgbClr val="252525"/>
                </a:solidFill>
                <a:effectLst/>
                <a:cs typeface="Arial" charset="0"/>
              </a:rPr>
              <a:t>Valahia</a:t>
            </a:r>
            <a:r>
              <a:rPr kumimoji="0" lang="en-US" b="0" i="1" u="none" strike="noStrike" cap="none" normalizeH="0" baseline="0" dirty="0" smtClean="0">
                <a:ln>
                  <a:noFill/>
                </a:ln>
                <a:solidFill>
                  <a:srgbClr val="252525"/>
                </a:solidFill>
                <a:effectLst/>
                <a:cs typeface="Arial" charset="0"/>
              </a:rPr>
              <a:t>), a prince </a:t>
            </a:r>
            <a:r>
              <a:rPr kumimoji="0" lang="en-US" b="0" i="1" u="none" strike="noStrike" cap="none" normalizeH="0" baseline="0" dirty="0" err="1" smtClean="0">
                <a:ln>
                  <a:noFill/>
                </a:ln>
                <a:solidFill>
                  <a:srgbClr val="252525"/>
                </a:solidFill>
                <a:effectLst/>
                <a:cs typeface="Arial" charset="0"/>
              </a:rPr>
              <a:t>Dragul</a:t>
            </a:r>
            <a:r>
              <a:rPr kumimoji="0" lang="en-US" b="0" i="1" u="none" strike="noStrike" cap="none" normalizeH="0" baseline="0" dirty="0" smtClean="0">
                <a:ln>
                  <a:noFill/>
                </a:ln>
                <a:solidFill>
                  <a:srgbClr val="252525"/>
                </a:solidFill>
                <a:effectLst/>
                <a:cs typeface="Arial" charset="0"/>
              </a:rPr>
              <a:t> by his name, a very wise and skillful man in war.</a:t>
            </a:r>
            <a:r>
              <a:rPr kumimoji="0" lang="en-US" b="0" i="0" u="none" strike="noStrike" cap="none" normalizeH="0" baseline="0" dirty="0" smtClean="0">
                <a:ln>
                  <a:noFill/>
                </a:ln>
                <a:solidFill>
                  <a:srgbClr val="252525"/>
                </a:solidFill>
                <a:effectLst/>
                <a:cs typeface="Arial" charset="0"/>
              </a:rPr>
              <a:t> (In Latin in the original text: </a:t>
            </a:r>
            <a:r>
              <a:rPr kumimoji="0" lang="en-US" b="0" i="1" u="none" strike="noStrike" cap="none" normalizeH="0" baseline="0" dirty="0" smtClean="0">
                <a:ln>
                  <a:noFill/>
                </a:ln>
                <a:solidFill>
                  <a:srgbClr val="252525"/>
                </a:solidFill>
                <a:effectLst/>
                <a:cs typeface="Arial" charset="0"/>
              </a:rPr>
              <a:t>Inter </a:t>
            </a:r>
            <a:r>
              <a:rPr kumimoji="0" lang="en-US" b="0" i="1" u="none" strike="noStrike" cap="none" normalizeH="0" baseline="0" dirty="0" err="1" smtClean="0">
                <a:ln>
                  <a:noFill/>
                </a:ln>
                <a:solidFill>
                  <a:srgbClr val="252525"/>
                </a:solidFill>
                <a:effectLst/>
                <a:cs typeface="Arial" charset="0"/>
              </a:rPr>
              <a:t>eos</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aliquando</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princeps</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fuit</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quem</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voievodam</a:t>
            </a:r>
            <a:r>
              <a:rPr kumimoji="0" lang="en-US" b="0" i="1" u="none" strike="noStrike" cap="none" normalizeH="0" baseline="0" dirty="0" smtClean="0">
                <a:ln>
                  <a:noFill/>
                </a:ln>
                <a:solidFill>
                  <a:srgbClr val="252525"/>
                </a:solidFill>
                <a:effectLst/>
                <a:cs typeface="Arial" charset="0"/>
              </a:rPr>
              <a:t> appellant, </a:t>
            </a:r>
            <a:r>
              <a:rPr kumimoji="0" lang="en-US" b="0" i="1" u="none" strike="noStrike" cap="none" normalizeH="0" baseline="0" dirty="0" err="1" smtClean="0">
                <a:ln>
                  <a:noFill/>
                </a:ln>
                <a:solidFill>
                  <a:srgbClr val="252525"/>
                </a:solidFill>
                <a:effectLst/>
                <a:cs typeface="Arial" charset="0"/>
              </a:rPr>
              <a:t>Dragulus</a:t>
            </a:r>
            <a:r>
              <a:rPr kumimoji="0" lang="en-US" b="0" i="1" u="none" strike="noStrike" cap="none" normalizeH="0" baseline="0" dirty="0" smtClean="0">
                <a:ln>
                  <a:noFill/>
                </a:ln>
                <a:solidFill>
                  <a:srgbClr val="252525"/>
                </a:solidFill>
                <a:effectLst/>
                <a:cs typeface="Arial" charset="0"/>
              </a:rPr>
              <a:t> nomine, </a:t>
            </a:r>
            <a:r>
              <a:rPr kumimoji="0" lang="en-US" b="0" i="1" u="none" strike="noStrike" cap="none" normalizeH="0" baseline="0" dirty="0" err="1" smtClean="0">
                <a:ln>
                  <a:noFill/>
                </a:ln>
                <a:solidFill>
                  <a:srgbClr val="252525"/>
                </a:solidFill>
                <a:effectLst/>
                <a:cs typeface="Arial" charset="0"/>
              </a:rPr>
              <a:t>vir</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acer</a:t>
            </a:r>
            <a:r>
              <a:rPr kumimoji="0" lang="en-US" b="0" i="1" u="none" strike="noStrike" cap="none" normalizeH="0" baseline="0" dirty="0" smtClean="0">
                <a:ln>
                  <a:noFill/>
                </a:ln>
                <a:solidFill>
                  <a:srgbClr val="252525"/>
                </a:solidFill>
                <a:effectLst/>
                <a:cs typeface="Arial" charset="0"/>
              </a:rPr>
              <a:t> et </a:t>
            </a:r>
            <a:r>
              <a:rPr kumimoji="0" lang="en-US" b="0" i="1" u="none" strike="noStrike" cap="none" normalizeH="0" baseline="0" dirty="0" err="1" smtClean="0">
                <a:ln>
                  <a:noFill/>
                </a:ln>
                <a:solidFill>
                  <a:srgbClr val="252525"/>
                </a:solidFill>
                <a:effectLst/>
                <a:cs typeface="Arial" charset="0"/>
              </a:rPr>
              <a:t>militarium</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negotiorum</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apprime</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peritus</a:t>
            </a:r>
            <a:r>
              <a:rPr kumimoji="0" lang="en-US" b="0" i="0" u="none" strike="noStrike" cap="none" normalizeH="0" baseline="0" dirty="0" smtClean="0">
                <a:ln>
                  <a:noFill/>
                </a:ln>
                <a:solidFill>
                  <a:srgbClr val="252525"/>
                </a:solidFill>
                <a:effectLst/>
                <a:cs typeface="Arial" charset="0"/>
              </a:rPr>
              <a:t>.)</a:t>
            </a:r>
            <a:endParaRPr kumimoji="0" lang="en-US" b="0" i="0" u="none" strike="noStrike" cap="none" normalizeH="0" baseline="0" dirty="0" smtClean="0">
              <a:ln>
                <a:noFill/>
              </a:ln>
              <a:solidFill>
                <a:schemeClr val="tx1"/>
              </a:solidFill>
              <a:effectLst/>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dirty="0" smtClean="0">
                <a:ln>
                  <a:noFill/>
                </a:ln>
                <a:solidFill>
                  <a:srgbClr val="252525"/>
                </a:solidFill>
                <a:effectLst/>
                <a:cs typeface="Arial" charset="0"/>
              </a:rPr>
              <a:t>	</a:t>
            </a:r>
            <a:r>
              <a:rPr kumimoji="0" lang="en-US" b="0" i="0" u="none" strike="noStrike" cap="none" normalizeH="0" baseline="0" dirty="0" smtClean="0">
                <a:ln>
                  <a:noFill/>
                </a:ln>
                <a:solidFill>
                  <a:srgbClr val="252525"/>
                </a:solidFill>
                <a:effectLst/>
                <a:cs typeface="Arial" charset="0"/>
              </a:rPr>
              <a:t>In the </a:t>
            </a:r>
            <a:r>
              <a:rPr kumimoji="0" lang="en-US" b="0" i="1" u="none" strike="noStrike" cap="none" normalizeH="0" baseline="0" dirty="0" err="1" smtClean="0">
                <a:ln>
                  <a:noFill/>
                </a:ln>
                <a:solidFill>
                  <a:srgbClr val="252525"/>
                </a:solidFill>
                <a:effectLst/>
                <a:cs typeface="Arial" charset="0"/>
              </a:rPr>
              <a:t>Letopisețul</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cantacuzinesc</a:t>
            </a:r>
            <a:r>
              <a:rPr kumimoji="0" lang="en-US" b="0" i="0" u="none" strike="noStrike" cap="none" normalizeH="0" baseline="0" dirty="0" smtClean="0">
                <a:ln>
                  <a:noFill/>
                </a:ln>
                <a:solidFill>
                  <a:srgbClr val="252525"/>
                </a:solidFill>
                <a:effectLst/>
                <a:cs typeface="Arial" charset="0"/>
              </a:rPr>
              <a:t> ("</a:t>
            </a:r>
            <a:r>
              <a:rPr kumimoji="0" lang="en-US" b="0" i="0" u="none" strike="noStrike" cap="none" normalizeH="0" baseline="0" dirty="0" err="1" smtClean="0">
                <a:ln>
                  <a:noFill/>
                </a:ln>
                <a:solidFill>
                  <a:srgbClr val="252525"/>
                </a:solidFill>
                <a:effectLst/>
                <a:cs typeface="Arial" charset="0"/>
              </a:rPr>
              <a:t>Cantacuzino</a:t>
            </a:r>
            <a:r>
              <a:rPr kumimoji="0" lang="en-US" b="0" i="0" u="none" strike="noStrike" cap="none" normalizeH="0" baseline="0" dirty="0" smtClean="0">
                <a:ln>
                  <a:noFill/>
                </a:ln>
                <a:solidFill>
                  <a:srgbClr val="252525"/>
                </a:solidFill>
                <a:effectLst/>
                <a:cs typeface="Arial" charset="0"/>
              </a:rPr>
              <a:t> chronicle"), a historic account written around 1688 by </a:t>
            </a:r>
            <a:r>
              <a:rPr kumimoji="0" lang="en-US" b="0" i="0" u="none" strike="noStrike" cap="none" normalizeH="0" baseline="0" dirty="0" err="1" smtClean="0">
                <a:ln>
                  <a:noFill/>
                </a:ln>
                <a:solidFill>
                  <a:srgbClr val="252525"/>
                </a:solidFill>
                <a:effectLst/>
                <a:cs typeface="Arial" charset="0"/>
              </a:rPr>
              <a:t>Stoica</a:t>
            </a:r>
            <a:r>
              <a:rPr kumimoji="0" lang="en-US" b="0" i="0" u="none" strike="noStrike" cap="none" normalizeH="0" baseline="0" dirty="0" smtClean="0">
                <a:ln>
                  <a:noFill/>
                </a:ln>
                <a:solidFill>
                  <a:srgbClr val="252525"/>
                </a:solidFill>
                <a:effectLst/>
                <a:cs typeface="Arial" charset="0"/>
              </a:rPr>
              <a:t> </a:t>
            </a:r>
            <a:r>
              <a:rPr kumimoji="0" lang="en-US" b="0" i="0" u="none" strike="noStrike" cap="none" normalizeH="0" baseline="0" dirty="0" err="1" smtClean="0">
                <a:ln>
                  <a:noFill/>
                </a:ln>
                <a:solidFill>
                  <a:srgbClr val="252525"/>
                </a:solidFill>
                <a:effectLst/>
                <a:cs typeface="Arial" charset="0"/>
              </a:rPr>
              <a:t>Ludescu</a:t>
            </a:r>
            <a:r>
              <a:rPr kumimoji="0" lang="en-US" b="0" i="0" u="none" strike="noStrike" cap="none" normalizeH="0" baseline="0" dirty="0" smtClean="0">
                <a:ln>
                  <a:noFill/>
                </a:ln>
                <a:solidFill>
                  <a:srgbClr val="252525"/>
                </a:solidFill>
                <a:effectLst/>
                <a:cs typeface="Arial" charset="0"/>
              </a:rPr>
              <a:t> of the </a:t>
            </a:r>
            <a:r>
              <a:rPr kumimoji="0" lang="en-US" b="0" i="0" u="none" strike="noStrike" cap="none" normalizeH="0" baseline="0" dirty="0" err="1" smtClean="0">
                <a:ln>
                  <a:noFill/>
                </a:ln>
                <a:effectLst/>
                <a:cs typeface="Arial" charset="0"/>
              </a:rPr>
              <a:t>Cantacuzino</a:t>
            </a:r>
            <a:r>
              <a:rPr kumimoji="0" lang="en-US" b="0" i="0" u="none" strike="noStrike" cap="none" normalizeH="0" baseline="0" dirty="0" smtClean="0">
                <a:ln>
                  <a:noFill/>
                </a:ln>
                <a:effectLst/>
                <a:cs typeface="Arial" charset="0"/>
              </a:rPr>
              <a:t> family</a:t>
            </a:r>
            <a:r>
              <a:rPr lang="ro-RO" dirty="0">
                <a:cs typeface="Arial" charset="0"/>
              </a:rPr>
              <a:t>,</a:t>
            </a:r>
            <a:r>
              <a:rPr kumimoji="0" lang="en-US" b="0" i="0" u="none" strike="noStrike" cap="none" normalizeH="0" baseline="0" dirty="0" smtClean="0">
                <a:ln>
                  <a:noFill/>
                </a:ln>
                <a:effectLst/>
                <a:cs typeface="Arial" charset="0"/>
              </a:rPr>
              <a:t> </a:t>
            </a:r>
            <a:r>
              <a:rPr kumimoji="0" lang="en-US" b="0" i="0" u="none" strike="noStrike" cap="none" normalizeH="0" baseline="0" dirty="0" err="1" smtClean="0">
                <a:ln>
                  <a:noFill/>
                </a:ln>
                <a:solidFill>
                  <a:srgbClr val="252525"/>
                </a:solidFill>
                <a:effectLst/>
                <a:cs typeface="Arial" charset="0"/>
              </a:rPr>
              <a:t>Vlad</a:t>
            </a:r>
            <a:r>
              <a:rPr kumimoji="0" lang="en-US" b="0" i="0" u="none" strike="noStrike" cap="none" normalizeH="0" baseline="0" dirty="0" smtClean="0">
                <a:ln>
                  <a:noFill/>
                </a:ln>
                <a:solidFill>
                  <a:srgbClr val="252525"/>
                </a:solidFill>
                <a:effectLst/>
                <a:cs typeface="Arial" charset="0"/>
              </a:rPr>
              <a:t> orders the boyars to build the fortress of </a:t>
            </a:r>
            <a:r>
              <a:rPr kumimoji="0" lang="en-US" b="0" i="0" u="none" strike="noStrike" cap="none" normalizeH="0" baseline="0" dirty="0" err="1" smtClean="0">
                <a:ln>
                  <a:noFill/>
                </a:ln>
                <a:effectLst/>
                <a:cs typeface="Arial" charset="0"/>
              </a:rPr>
              <a:t>Poenari</a:t>
            </a:r>
            <a:r>
              <a:rPr lang="ro-RO" dirty="0">
                <a:cs typeface="Arial" charset="0"/>
              </a:rPr>
              <a:t> </a:t>
            </a:r>
            <a:r>
              <a:rPr kumimoji="0" lang="en-US" b="0" i="0" u="none" strike="noStrike" cap="none" normalizeH="0" baseline="0" dirty="0" smtClean="0">
                <a:ln>
                  <a:noFill/>
                </a:ln>
                <a:solidFill>
                  <a:srgbClr val="252525"/>
                </a:solidFill>
                <a:effectLst/>
                <a:cs typeface="Arial" charset="0"/>
              </a:rPr>
              <a:t>with their own bare hands. Later in the document, </a:t>
            </a:r>
            <a:r>
              <a:rPr kumimoji="0" lang="en-US" b="0" i="0" u="none" strike="noStrike" cap="none" normalizeH="0" baseline="0" dirty="0" err="1" smtClean="0">
                <a:ln>
                  <a:noFill/>
                </a:ln>
                <a:solidFill>
                  <a:srgbClr val="252525"/>
                </a:solidFill>
                <a:effectLst/>
                <a:cs typeface="Arial" charset="0"/>
              </a:rPr>
              <a:t>Ludescu</a:t>
            </a:r>
            <a:r>
              <a:rPr kumimoji="0" lang="en-US" b="0" i="0" u="none" strike="noStrike" cap="none" normalizeH="0" baseline="0" dirty="0" smtClean="0">
                <a:ln>
                  <a:noFill/>
                </a:ln>
                <a:solidFill>
                  <a:srgbClr val="252525"/>
                </a:solidFill>
                <a:effectLst/>
                <a:cs typeface="Arial" charset="0"/>
              </a:rPr>
              <a:t> refers to the (re)crowning of </a:t>
            </a:r>
            <a:r>
              <a:rPr kumimoji="0" lang="en-US" b="0" i="0" u="none" strike="noStrike" cap="none" normalizeH="0" baseline="0" dirty="0" err="1" smtClean="0">
                <a:ln>
                  <a:noFill/>
                </a:ln>
                <a:solidFill>
                  <a:srgbClr val="252525"/>
                </a:solidFill>
                <a:effectLst/>
                <a:cs typeface="Arial" charset="0"/>
              </a:rPr>
              <a:t>Vlad</a:t>
            </a:r>
            <a:r>
              <a:rPr kumimoji="0" lang="en-US" b="0" i="0" u="none" strike="noStrike" cap="none" normalizeH="0" baseline="0" dirty="0" smtClean="0">
                <a:ln>
                  <a:noFill/>
                </a:ln>
                <a:solidFill>
                  <a:srgbClr val="252525"/>
                </a:solidFill>
                <a:effectLst/>
                <a:cs typeface="Arial" charset="0"/>
              </a:rPr>
              <a:t> as a happy </a:t>
            </a:r>
            <a:r>
              <a:rPr kumimoji="0" lang="en-US" b="0" i="0" u="none" strike="noStrike" cap="none" normalizeH="0" baseline="0" dirty="0" err="1" smtClean="0">
                <a:ln>
                  <a:noFill/>
                </a:ln>
                <a:solidFill>
                  <a:srgbClr val="252525"/>
                </a:solidFill>
                <a:effectLst/>
                <a:cs typeface="Arial" charset="0"/>
              </a:rPr>
              <a:t>event:</a:t>
            </a:r>
            <a:r>
              <a:rPr kumimoji="0" lang="en-US" b="0" i="1" u="none" strike="noStrike" cap="none" normalizeH="0" baseline="0" dirty="0" err="1" smtClean="0">
                <a:ln>
                  <a:noFill/>
                </a:ln>
                <a:solidFill>
                  <a:srgbClr val="252525"/>
                </a:solidFill>
                <a:effectLst/>
                <a:cs typeface="Arial" charset="0"/>
              </a:rPr>
              <a:t>Voievod</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Vlad</a:t>
            </a:r>
            <a:r>
              <a:rPr kumimoji="0" lang="en-US" b="0" i="1" u="none" strike="noStrike" cap="none" normalizeH="0" baseline="0" dirty="0" smtClean="0">
                <a:ln>
                  <a:noFill/>
                </a:ln>
                <a:solidFill>
                  <a:srgbClr val="252525"/>
                </a:solidFill>
                <a:effectLst/>
                <a:cs typeface="Arial" charset="0"/>
              </a:rPr>
              <a:t> sat on the throne and all the country came to pay respect, and brought many gifts and they went back to their houses with great joy. And </a:t>
            </a:r>
            <a:r>
              <a:rPr kumimoji="0" lang="en-US" b="0" i="1" u="none" strike="noStrike" cap="none" normalizeH="0" baseline="0" dirty="0" err="1" smtClean="0">
                <a:ln>
                  <a:noFill/>
                </a:ln>
                <a:solidFill>
                  <a:srgbClr val="252525"/>
                </a:solidFill>
                <a:effectLst/>
                <a:cs typeface="Arial" charset="0"/>
              </a:rPr>
              <a:t>Voievod</a:t>
            </a:r>
            <a:r>
              <a:rPr kumimoji="0" lang="en-US" b="0" i="1" u="none" strike="noStrike" cap="none" normalizeH="0" baseline="0" dirty="0" smtClean="0">
                <a:ln>
                  <a:noFill/>
                </a:ln>
                <a:solidFill>
                  <a:srgbClr val="252525"/>
                </a:solidFill>
                <a:effectLst/>
                <a:cs typeface="Arial" charset="0"/>
              </a:rPr>
              <a:t> </a:t>
            </a:r>
            <a:r>
              <a:rPr kumimoji="0" lang="en-US" b="0" i="1" u="none" strike="noStrike" cap="none" normalizeH="0" baseline="0" dirty="0" err="1" smtClean="0">
                <a:ln>
                  <a:noFill/>
                </a:ln>
                <a:solidFill>
                  <a:srgbClr val="252525"/>
                </a:solidFill>
                <a:effectLst/>
                <a:cs typeface="Arial" charset="0"/>
              </a:rPr>
              <a:t>Vlad</a:t>
            </a:r>
            <a:r>
              <a:rPr kumimoji="0" lang="en-US" b="0" i="1" u="none" strike="noStrike" cap="none" normalizeH="0" baseline="0" dirty="0" smtClean="0">
                <a:ln>
                  <a:noFill/>
                </a:ln>
                <a:solidFill>
                  <a:srgbClr val="252525"/>
                </a:solidFill>
                <a:effectLst/>
                <a:cs typeface="Arial" charset="0"/>
              </a:rPr>
              <a:t> with the help of God grew into much good and honor as long as he kept the reign of those just people</a:t>
            </a:r>
            <a:r>
              <a:rPr kumimoji="0" lang="ro-RO" b="0" i="1" u="none" strike="noStrike" cap="none" normalizeH="0" baseline="0" dirty="0" smtClean="0">
                <a:ln>
                  <a:noFill/>
                </a:ln>
                <a:solidFill>
                  <a:srgbClr val="252525"/>
                </a:solidFill>
                <a:effectLst/>
                <a:cs typeface="Arial" charset="0"/>
              </a:rPr>
              <a:t>.</a:t>
            </a:r>
            <a:endParaRPr kumimoji="0" lang="en-US" b="0" i="0" u="none" strike="noStrike" cap="none" normalizeH="0" baseline="0" dirty="0" smtClean="0">
              <a:ln>
                <a:noFill/>
              </a:ln>
              <a:solidFill>
                <a:srgbClr val="252525"/>
              </a:solidFill>
              <a:effectLst/>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0B0080"/>
              </a:solidFill>
              <a:effectLst/>
              <a:latin typeface="Arial" charset="0"/>
              <a:cs typeface="Arial"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5857900" cy="4708981"/>
          </a:xfrm>
          <a:prstGeom prst="rect">
            <a:avLst/>
          </a:prstGeom>
        </p:spPr>
        <p:txBody>
          <a:bodyPr wrap="square">
            <a:spAutoFit/>
          </a:bodyPr>
          <a:lstStyle/>
          <a:p>
            <a:r>
              <a:rPr lang="ro-RO" sz="2000" dirty="0" smtClean="0"/>
              <a:t>	</a:t>
            </a:r>
            <a:r>
              <a:rPr lang="en-US" sz="2000" dirty="0" smtClean="0"/>
              <a:t>Around </a:t>
            </a:r>
            <a:r>
              <a:rPr lang="en-US" sz="2000" dirty="0"/>
              <a:t>1785, </a:t>
            </a:r>
            <a:r>
              <a:rPr lang="en-US" sz="2000" dirty="0" err="1"/>
              <a:t>Ioan</a:t>
            </a:r>
            <a:r>
              <a:rPr lang="en-US" sz="2000" dirty="0"/>
              <a:t> </a:t>
            </a:r>
            <a:r>
              <a:rPr lang="en-US" sz="2000" dirty="0" err="1"/>
              <a:t>Budai-Deleanu</a:t>
            </a:r>
            <a:r>
              <a:rPr lang="en-US" sz="2000" dirty="0"/>
              <a:t>, a Romanian writer and renowned historian, wrote a Romanian epic heroic poem, </a:t>
            </a:r>
            <a:r>
              <a:rPr lang="en-US" sz="2000" i="1" dirty="0"/>
              <a:t>"</a:t>
            </a:r>
            <a:r>
              <a:rPr lang="en-US" sz="2000" i="1" dirty="0" err="1"/>
              <a:t>Țiganiada</a:t>
            </a:r>
            <a:r>
              <a:rPr lang="en-US" sz="2000" i="1" dirty="0"/>
              <a:t>"</a:t>
            </a:r>
            <a:r>
              <a:rPr lang="en-US" sz="2000" dirty="0"/>
              <a:t>, in which prince </a:t>
            </a:r>
            <a:r>
              <a:rPr lang="en-US" sz="2000" dirty="0" err="1"/>
              <a:t>Vlad</a:t>
            </a:r>
            <a:r>
              <a:rPr lang="en-US" sz="2000" dirty="0"/>
              <a:t> </a:t>
            </a:r>
            <a:r>
              <a:rPr lang="en-US" sz="2000" dirty="0" err="1"/>
              <a:t>Țepeș</a:t>
            </a:r>
            <a:r>
              <a:rPr lang="en-US" sz="2000" dirty="0"/>
              <a:t> stars as a fierce warrior fighting the Ottomans. Later, in 1881, </a:t>
            </a:r>
            <a:r>
              <a:rPr lang="en-US" sz="2000" dirty="0" err="1"/>
              <a:t>Mihai</a:t>
            </a:r>
            <a:r>
              <a:rPr lang="en-US" sz="2000" dirty="0"/>
              <a:t> </a:t>
            </a:r>
            <a:r>
              <a:rPr lang="en-US" sz="2000" dirty="0" err="1" smtClean="0"/>
              <a:t>Eminescu</a:t>
            </a:r>
            <a:r>
              <a:rPr lang="ro-RO" sz="2000" dirty="0" smtClean="0"/>
              <a:t>,</a:t>
            </a:r>
            <a:r>
              <a:rPr lang="en-US" sz="2000" dirty="0" smtClean="0"/>
              <a:t> </a:t>
            </a:r>
            <a:r>
              <a:rPr lang="en-US" sz="2000" dirty="0"/>
              <a:t>one of the greatest Romanian poets, </a:t>
            </a:r>
            <a:r>
              <a:rPr lang="en-US" sz="2000" dirty="0" err="1"/>
              <a:t>in</a:t>
            </a:r>
            <a:r>
              <a:rPr lang="en-US" sz="2000" i="1" dirty="0" err="1"/>
              <a:t>"Letter</a:t>
            </a:r>
            <a:r>
              <a:rPr lang="en-US" sz="2000" i="1" dirty="0"/>
              <a:t> 3"</a:t>
            </a:r>
            <a:r>
              <a:rPr lang="en-US" sz="2000" dirty="0"/>
              <a:t>, popularizes </a:t>
            </a:r>
            <a:r>
              <a:rPr lang="en-US" sz="2000" dirty="0" err="1"/>
              <a:t>Vlad's</a:t>
            </a:r>
            <a:r>
              <a:rPr lang="en-US" sz="2000" dirty="0"/>
              <a:t> image in modern Romanian patriotism, having him stand as a figure to contrast with presumed social decay under the </a:t>
            </a:r>
            <a:r>
              <a:rPr lang="en-US" sz="2000" dirty="0" err="1"/>
              <a:t>Phanariotes</a:t>
            </a:r>
            <a:r>
              <a:rPr lang="en-US" sz="2000" dirty="0"/>
              <a:t> and the political scene of the 19th century. The poem even suggests that </a:t>
            </a:r>
            <a:r>
              <a:rPr lang="en-US" sz="2000" dirty="0" err="1"/>
              <a:t>Vlad's</a:t>
            </a:r>
            <a:r>
              <a:rPr lang="en-US" sz="2000" dirty="0"/>
              <a:t> violent methods be applied as a cure. In the final lyrics, the poet makes a call to </a:t>
            </a:r>
            <a:r>
              <a:rPr lang="en-US" sz="2000" dirty="0" err="1"/>
              <a:t>Vlad</a:t>
            </a:r>
            <a:r>
              <a:rPr lang="en-US" sz="2000" dirty="0"/>
              <a:t> </a:t>
            </a:r>
            <a:r>
              <a:rPr lang="en-US" sz="2000" dirty="0" err="1"/>
              <a:t>Țepeș</a:t>
            </a:r>
            <a:r>
              <a:rPr lang="en-US" sz="2000" dirty="0"/>
              <a:t> (</a:t>
            </a:r>
            <a:r>
              <a:rPr lang="en-US" sz="2000" dirty="0" err="1"/>
              <a:t>i</a:t>
            </a:r>
            <a:r>
              <a:rPr lang="en-US" sz="2000" dirty="0"/>
              <a:t>. e. Dracula) to come, to sort the contemporaries into two teams: the mad and the wicked and then set fire to the prison and to the madhouse</a:t>
            </a:r>
            <a:r>
              <a:rPr lang="en-US" sz="2000" dirty="0" smtClean="0"/>
              <a:t>.</a:t>
            </a:r>
            <a:endParaRPr lang="en-US" sz="2000" dirty="0"/>
          </a:p>
        </p:txBody>
      </p:sp>
      <p:pic>
        <p:nvPicPr>
          <p:cNvPr id="3" name="Picture 2" descr="descărcare.jpg"/>
          <p:cNvPicPr>
            <a:picLocks noChangeAspect="1"/>
          </p:cNvPicPr>
          <p:nvPr/>
        </p:nvPicPr>
        <p:blipFill>
          <a:blip r:embed="rId2">
            <a:lum bright="13000" contrast="15000"/>
          </a:blip>
          <a:stretch>
            <a:fillRect/>
          </a:stretch>
        </p:blipFill>
        <p:spPr>
          <a:xfrm>
            <a:off x="0" y="0"/>
            <a:ext cx="2071670" cy="685800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00042"/>
            <a:ext cx="6215090" cy="1200329"/>
          </a:xfrm>
          <a:prstGeom prst="rect">
            <a:avLst/>
          </a:prstGeom>
        </p:spPr>
        <p:txBody>
          <a:bodyPr wrap="square">
            <a:spAutoFit/>
          </a:bodyPr>
          <a:lstStyle/>
          <a:p>
            <a:r>
              <a:rPr lang="en-US" dirty="0"/>
              <a:t>The connection of the name "Dracula" with </a:t>
            </a:r>
            <a:r>
              <a:rPr lang="en-US" dirty="0" smtClean="0"/>
              <a:t>vampirism</a:t>
            </a:r>
            <a:r>
              <a:rPr lang="ro-RO" dirty="0" smtClean="0"/>
              <a:t> </a:t>
            </a:r>
            <a:r>
              <a:rPr lang="en-US" dirty="0" smtClean="0"/>
              <a:t>was </a:t>
            </a:r>
            <a:r>
              <a:rPr lang="en-US" dirty="0"/>
              <a:t>made by Bram </a:t>
            </a:r>
            <a:r>
              <a:rPr lang="en-US" dirty="0" smtClean="0"/>
              <a:t>Stoker</a:t>
            </a:r>
            <a:r>
              <a:rPr lang="ro-RO" dirty="0" smtClean="0"/>
              <a:t> </a:t>
            </a:r>
            <a:r>
              <a:rPr lang="en-US" dirty="0" smtClean="0"/>
              <a:t>around </a:t>
            </a:r>
            <a:r>
              <a:rPr lang="en-US" dirty="0"/>
              <a:t>the </a:t>
            </a:r>
            <a:r>
              <a:rPr lang="en-US" dirty="0" smtClean="0"/>
              <a:t>1890s</a:t>
            </a:r>
            <a:r>
              <a:rPr lang="ro-RO" baseline="30000" dirty="0" smtClean="0"/>
              <a:t>.</a:t>
            </a:r>
            <a:r>
              <a:rPr lang="ro-RO" dirty="0" smtClean="0"/>
              <a:t> </a:t>
            </a:r>
            <a:r>
              <a:rPr lang="en-US" dirty="0" smtClean="0"/>
              <a:t>Since </a:t>
            </a:r>
            <a:r>
              <a:rPr lang="en-US" dirty="0"/>
              <a:t>then, "Count Dracula" has been a recurring character in vampire mythology and media.</a:t>
            </a:r>
          </a:p>
        </p:txBody>
      </p:sp>
      <p:pic>
        <p:nvPicPr>
          <p:cNvPr id="3" name="Picture 2" descr="descărcare.jpg"/>
          <p:cNvPicPr>
            <a:picLocks noChangeAspect="1"/>
          </p:cNvPicPr>
          <p:nvPr/>
        </p:nvPicPr>
        <p:blipFill>
          <a:blip r:embed="rId2">
            <a:lum bright="13000" contrast="15000"/>
          </a:blip>
          <a:stretch>
            <a:fillRect/>
          </a:stretch>
        </p:blipFill>
        <p:spPr>
          <a:xfrm>
            <a:off x="0" y="0"/>
            <a:ext cx="2071670" cy="6858000"/>
          </a:xfrm>
          <a:prstGeom prst="rect">
            <a:avLst/>
          </a:prstGeom>
        </p:spPr>
      </p:pic>
      <p:pic>
        <p:nvPicPr>
          <p:cNvPr id="17410" name="Picture 2" descr="Castelul Bran.jpg"/>
          <p:cNvPicPr>
            <a:picLocks noChangeAspect="1" noChangeArrowheads="1"/>
          </p:cNvPicPr>
          <p:nvPr/>
        </p:nvPicPr>
        <p:blipFill>
          <a:blip r:embed="rId3"/>
          <a:srcRect/>
          <a:stretch>
            <a:fillRect/>
          </a:stretch>
        </p:blipFill>
        <p:spPr bwMode="auto">
          <a:xfrm>
            <a:off x="3428992" y="1643050"/>
            <a:ext cx="4015406" cy="2674323"/>
          </a:xfrm>
          <a:prstGeom prst="rect">
            <a:avLst/>
          </a:prstGeom>
          <a:noFill/>
        </p:spPr>
      </p:pic>
      <p:sp>
        <p:nvSpPr>
          <p:cNvPr id="5" name="Rectangle 4"/>
          <p:cNvSpPr/>
          <p:nvPr/>
        </p:nvSpPr>
        <p:spPr>
          <a:xfrm>
            <a:off x="3714744" y="1928802"/>
            <a:ext cx="1428760" cy="369332"/>
          </a:xfrm>
          <a:prstGeom prst="rect">
            <a:avLst/>
          </a:prstGeom>
        </p:spPr>
        <p:txBody>
          <a:bodyPr wrap="square">
            <a:spAutoFit/>
          </a:bodyPr>
          <a:lstStyle/>
          <a:p>
            <a:r>
              <a:rPr lang="en-US" b="1" dirty="0"/>
              <a:t>Bran Castle</a:t>
            </a:r>
            <a:endParaRPr lang="en-US" dirty="0"/>
          </a:p>
        </p:txBody>
      </p:sp>
      <p:sp>
        <p:nvSpPr>
          <p:cNvPr id="6" name="Rectangle 5"/>
          <p:cNvSpPr/>
          <p:nvPr/>
        </p:nvSpPr>
        <p:spPr>
          <a:xfrm>
            <a:off x="2286000" y="4500570"/>
            <a:ext cx="6215090" cy="1477328"/>
          </a:xfrm>
          <a:prstGeom prst="rect">
            <a:avLst/>
          </a:prstGeom>
        </p:spPr>
        <p:txBody>
          <a:bodyPr wrap="square">
            <a:spAutoFit/>
          </a:bodyPr>
          <a:lstStyle/>
          <a:p>
            <a:r>
              <a:rPr lang="en-US" dirty="0"/>
              <a:t>Commonly known as "Dracula's Castle" (although it is one among several locations linked to the </a:t>
            </a:r>
            <a:r>
              <a:rPr lang="en-US" dirty="0" smtClean="0"/>
              <a:t>Dracula</a:t>
            </a:r>
            <a:r>
              <a:rPr lang="ro-RO" dirty="0" smtClean="0"/>
              <a:t> </a:t>
            </a:r>
            <a:r>
              <a:rPr lang="en-US" dirty="0" smtClean="0"/>
              <a:t>legend</a:t>
            </a:r>
            <a:r>
              <a:rPr lang="en-US" dirty="0"/>
              <a:t>, including </a:t>
            </a:r>
            <a:r>
              <a:rPr lang="en-US" dirty="0" err="1"/>
              <a:t>Poenari</a:t>
            </a:r>
            <a:r>
              <a:rPr lang="en-US" dirty="0"/>
              <a:t> Castle and </a:t>
            </a:r>
            <a:r>
              <a:rPr lang="en-US" dirty="0" err="1"/>
              <a:t>Hunyad</a:t>
            </a:r>
            <a:r>
              <a:rPr lang="en-US" dirty="0"/>
              <a:t> Castle), it is marketed for resale in 2014 as the home of the titular character in Bram Stoker's </a:t>
            </a:r>
            <a:r>
              <a:rPr lang="en-US" i="1" dirty="0"/>
              <a:t>Dracula</a:t>
            </a:r>
            <a:r>
              <a:rPr lang="en-US" dirty="0"/>
              <a:t>. </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1382</TotalTime>
  <Words>114</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cp:revision>
  <dcterms:created xsi:type="dcterms:W3CDTF">2015-04-24T04:27:32Z</dcterms:created>
  <dcterms:modified xsi:type="dcterms:W3CDTF">2015-05-03T15:15:41Z</dcterms:modified>
</cp:coreProperties>
</file>