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4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66"/>
    <a:srgbClr val="00CCFF"/>
    <a:srgbClr val="000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3232" y="-16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 smtClean="0">
                <a:solidFill>
                  <a:srgbClr val="0033CC"/>
                </a:solidFill>
              </a:rPr>
              <a:t>Favourite </a:t>
            </a:r>
            <a:r>
              <a:rPr lang="en-GB" dirty="0">
                <a:solidFill>
                  <a:srgbClr val="0033CC"/>
                </a:solidFill>
              </a:rPr>
              <a:t>Costa Rican </a:t>
            </a:r>
            <a:r>
              <a:rPr lang="en-GB" dirty="0" smtClean="0">
                <a:solidFill>
                  <a:srgbClr val="0033CC"/>
                </a:solidFill>
              </a:rPr>
              <a:t>Animals as liked by</a:t>
            </a:r>
            <a:r>
              <a:rPr lang="en-GB" baseline="0" dirty="0" smtClean="0">
                <a:solidFill>
                  <a:srgbClr val="0033CC"/>
                </a:solidFill>
              </a:rPr>
              <a:t> our class</a:t>
            </a:r>
            <a:r>
              <a:rPr lang="en-GB" dirty="0" smtClean="0">
                <a:solidFill>
                  <a:srgbClr val="0033CC"/>
                </a:solidFill>
              </a:rPr>
              <a:t>. </a:t>
            </a:r>
            <a:endParaRPr lang="en-GB" dirty="0">
              <a:solidFill>
                <a:srgbClr val="0033CC"/>
              </a:solidFill>
            </a:endParaRPr>
          </a:p>
        </c:rich>
      </c:tx>
      <c:layout>
        <c:manualLayout>
          <c:xMode val="edge"/>
          <c:yMode val="edge"/>
          <c:x val="0.156745242782152"/>
          <c:y val="0.00625"/>
        </c:manualLayout>
      </c:layout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Alligator</c:v>
                </c:pt>
                <c:pt idx="1">
                  <c:v>Ocelot</c:v>
                </c:pt>
                <c:pt idx="2">
                  <c:v>Motmot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5.0</c:v>
                </c:pt>
                <c:pt idx="1">
                  <c:v>2.0</c:v>
                </c:pt>
                <c:pt idx="2">
                  <c:v>5.0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Alligator</c:v>
                </c:pt>
                <c:pt idx="1">
                  <c:v>Ocelot</c:v>
                </c:pt>
                <c:pt idx="2">
                  <c:v>Motmot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20.0</c:v>
                </c:pt>
                <c:pt idx="1">
                  <c:v>2.0</c:v>
                </c:pt>
                <c:pt idx="2">
                  <c:v>30.0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71885960"/>
        <c:axId val="-2071882936"/>
      </c:barChart>
      <c:catAx>
        <c:axId val="-2071885960"/>
        <c:scaling>
          <c:orientation val="minMax"/>
        </c:scaling>
        <c:delete val="0"/>
        <c:axPos val="b"/>
        <c:majorTickMark val="none"/>
        <c:minorTickMark val="none"/>
        <c:tickLblPos val="nextTo"/>
        <c:crossAx val="-2071882936"/>
        <c:crosses val="autoZero"/>
        <c:auto val="1"/>
        <c:lblAlgn val="ctr"/>
        <c:lblOffset val="100"/>
        <c:noMultiLvlLbl val="0"/>
      </c:catAx>
      <c:valAx>
        <c:axId val="-2071882936"/>
        <c:scaling>
          <c:orientation val="minMax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spPr>
          <a:effectLst>
            <a:glow rad="127000">
              <a:srgbClr val="FFC000"/>
            </a:glow>
          </a:effectLst>
        </c:spPr>
        <c:crossAx val="-20718859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effectLst>
      <a:outerShdw blurRad="50800" dist="50800" dir="5400000" algn="ctr" rotWithShape="0">
        <a:schemeClr val="bg1">
          <a:lumMod val="95000"/>
        </a:schemeClr>
      </a:outerShdw>
    </a:effectLst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C914F4-1307-409B-8FAF-FCBC4A81EDA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D1A34E-A9D8-467C-989A-7EAF6C21A453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google.com/url?q=http://www.earthpm.com/2013/09/looking-forward-to-an-eruption-of-knowledge-exchange/&amp;sa=U&amp;ei=r11eU-wbh4zsBouXgbgI&amp;ved=0CE4Q9QEwEA&amp;usg=AFQjCNFMK8O80iQzWjKLLUtnEF47JoxkzA" TargetMode="External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google.com/url?q=http://www.vacationscostarica.com/travel-guide/weather-in-costa-rica/&amp;sa=U&amp;ei=6l9eU8fWIsOQ7AbcyoHADA&amp;ved=0CDoQ9QEwBQ&amp;usg=AFQjCNGSqYGQrFt9y9SEStqYwsCI5M1wKw" TargetMode="External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2016224"/>
          </a:xfrm>
        </p:spPr>
        <p:txBody>
          <a:bodyPr>
            <a:noAutofit/>
          </a:bodyPr>
          <a:lstStyle/>
          <a:p>
            <a:r>
              <a:rPr lang="en-GB" sz="13800" dirty="0" smtClean="0">
                <a:solidFill>
                  <a:srgbClr val="0070C0"/>
                </a:solidFill>
              </a:rPr>
              <a:t>Costa Rica</a:t>
            </a:r>
            <a:endParaRPr lang="en-GB" sz="138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77"/>
            <a:ext cx="9324528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683568" y="908720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600" dirty="0" smtClean="0">
                <a:solidFill>
                  <a:srgbClr val="0070C0"/>
                </a:solidFill>
              </a:rPr>
              <a:t>Costa</a:t>
            </a:r>
            <a:r>
              <a:rPr lang="en-GB" sz="9600" dirty="0" smtClean="0"/>
              <a:t> </a:t>
            </a:r>
            <a:r>
              <a:rPr lang="en-GB" sz="9600" dirty="0" smtClean="0">
                <a:solidFill>
                  <a:srgbClr val="0070C0"/>
                </a:solidFill>
              </a:rPr>
              <a:t>Rica</a:t>
            </a:r>
            <a:endParaRPr lang="en-GB" sz="9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687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23728" y="2644170"/>
            <a:ext cx="540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olidFill>
                  <a:srgbClr val="0070C0"/>
                </a:solidFill>
                <a:latin typeface="Cooper Black" pitchFamily="18" charset="0"/>
              </a:rPr>
              <a:t>Sports!</a:t>
            </a:r>
            <a:endParaRPr lang="en-GB" sz="9600" dirty="0">
              <a:solidFill>
                <a:srgbClr val="0070C0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36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62779" y="2852936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The Captain of the football team is called Bryan Ruiz.</a:t>
            </a:r>
            <a:endParaRPr lang="en-GB" sz="3600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059" y="4319718"/>
            <a:ext cx="5652628" cy="2538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764704"/>
            <a:ext cx="2749171" cy="193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66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0236" y="685145"/>
            <a:ext cx="70567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chemeClr val="accent5">
                    <a:lumMod val="75000"/>
                  </a:schemeClr>
                </a:solidFill>
              </a:rPr>
              <a:t>Traditional Sports!</a:t>
            </a:r>
            <a:endParaRPr lang="en-GB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1669931"/>
            <a:ext cx="50405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7030A0"/>
                </a:solidFill>
              </a:rPr>
              <a:t>Surfing</a:t>
            </a:r>
          </a:p>
          <a:p>
            <a:r>
              <a:rPr lang="en-GB" sz="3200" dirty="0" smtClean="0">
                <a:solidFill>
                  <a:srgbClr val="7030A0"/>
                </a:solidFill>
              </a:rPr>
              <a:t>Windsurfing</a:t>
            </a:r>
          </a:p>
          <a:p>
            <a:r>
              <a:rPr lang="en-GB" sz="3200" dirty="0" smtClean="0">
                <a:solidFill>
                  <a:srgbClr val="7030A0"/>
                </a:solidFill>
              </a:rPr>
              <a:t>Fishing</a:t>
            </a:r>
          </a:p>
          <a:p>
            <a:r>
              <a:rPr lang="en-GB" sz="3200" dirty="0" smtClean="0">
                <a:solidFill>
                  <a:srgbClr val="7030A0"/>
                </a:solidFill>
              </a:rPr>
              <a:t>Golf </a:t>
            </a:r>
          </a:p>
          <a:p>
            <a:r>
              <a:rPr lang="en-GB" sz="3200" dirty="0" err="1" smtClean="0">
                <a:solidFill>
                  <a:srgbClr val="7030A0"/>
                </a:solidFill>
              </a:rPr>
              <a:t>Whitewater</a:t>
            </a:r>
            <a:r>
              <a:rPr lang="en-GB" sz="3200" dirty="0" smtClean="0">
                <a:solidFill>
                  <a:srgbClr val="7030A0"/>
                </a:solidFill>
              </a:rPr>
              <a:t> Rafting</a:t>
            </a:r>
          </a:p>
          <a:p>
            <a:r>
              <a:rPr lang="en-GB" sz="3200" dirty="0" smtClean="0">
                <a:solidFill>
                  <a:srgbClr val="7030A0"/>
                </a:solidFill>
              </a:rPr>
              <a:t>Diving</a:t>
            </a:r>
          </a:p>
          <a:p>
            <a:r>
              <a:rPr lang="en-GB" sz="3200" dirty="0" err="1" smtClean="0">
                <a:solidFill>
                  <a:srgbClr val="7030A0"/>
                </a:solidFill>
              </a:rPr>
              <a:t>Birdwatching</a:t>
            </a:r>
            <a:endParaRPr lang="en-GB" sz="3200" dirty="0" smtClean="0">
              <a:solidFill>
                <a:srgbClr val="7030A0"/>
              </a:solidFill>
            </a:endParaRPr>
          </a:p>
          <a:p>
            <a:r>
              <a:rPr lang="en-GB" sz="3200" dirty="0" smtClean="0">
                <a:solidFill>
                  <a:srgbClr val="7030A0"/>
                </a:solidFill>
              </a:rPr>
              <a:t>Horse Riding</a:t>
            </a:r>
          </a:p>
          <a:p>
            <a:r>
              <a:rPr lang="en-GB" sz="3200" dirty="0" smtClean="0">
                <a:solidFill>
                  <a:srgbClr val="7030A0"/>
                </a:solidFill>
              </a:rPr>
              <a:t>Mountain Biking</a:t>
            </a:r>
          </a:p>
          <a:p>
            <a:r>
              <a:rPr lang="en-GB" sz="3200" dirty="0" smtClean="0">
                <a:solidFill>
                  <a:srgbClr val="7030A0"/>
                </a:solidFill>
              </a:rPr>
              <a:t>Hot Air Ballooning</a:t>
            </a:r>
            <a:endParaRPr lang="en-GB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819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5708" y="1556792"/>
            <a:ext cx="70567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rgbClr val="FF0000"/>
                </a:solidFill>
                <a:latin typeface="Cooper Black" pitchFamily="18" charset="0"/>
              </a:rPr>
              <a:t>Thank you for watching we hope you enjoyed it!</a:t>
            </a:r>
            <a:endParaRPr lang="en-GB" sz="6600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31752" y="6093296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     </a:t>
            </a:r>
            <a:r>
              <a:rPr lang="en-GB" sz="2000" dirty="0" smtClean="0">
                <a:solidFill>
                  <a:srgbClr val="00B050"/>
                </a:solidFill>
              </a:rPr>
              <a:t>By Joanna, Angus, </a:t>
            </a:r>
            <a:r>
              <a:rPr lang="en-GB" sz="2000" dirty="0" err="1" smtClean="0">
                <a:solidFill>
                  <a:srgbClr val="00B050"/>
                </a:solidFill>
              </a:rPr>
              <a:t>Amelie</a:t>
            </a:r>
            <a:r>
              <a:rPr lang="en-GB" sz="2000" dirty="0" smtClean="0">
                <a:solidFill>
                  <a:srgbClr val="00B050"/>
                </a:solidFill>
              </a:rPr>
              <a:t>, </a:t>
            </a:r>
            <a:r>
              <a:rPr lang="en-GB" sz="2000" dirty="0" err="1" smtClean="0">
                <a:solidFill>
                  <a:srgbClr val="00B050"/>
                </a:solidFill>
              </a:rPr>
              <a:t>Tegan</a:t>
            </a:r>
            <a:r>
              <a:rPr lang="en-GB" sz="2000" dirty="0" smtClean="0">
                <a:solidFill>
                  <a:srgbClr val="00B050"/>
                </a:solidFill>
              </a:rPr>
              <a:t>, Ellis and </a:t>
            </a:r>
            <a:r>
              <a:rPr lang="en-GB" sz="2000" dirty="0" err="1" smtClean="0">
                <a:solidFill>
                  <a:srgbClr val="00B050"/>
                </a:solidFill>
              </a:rPr>
              <a:t>Xander</a:t>
            </a:r>
            <a:endParaRPr lang="en-GB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78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608" y="1259502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C00000"/>
                </a:solidFill>
              </a:rPr>
              <a:t> 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7621" y="2348880"/>
            <a:ext cx="62761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6">
                    <a:lumMod val="75000"/>
                  </a:schemeClr>
                </a:solidFill>
              </a:rPr>
              <a:t>There are over 121 </a:t>
            </a:r>
            <a:r>
              <a:rPr lang="en-GB" sz="3600" dirty="0" smtClean="0">
                <a:solidFill>
                  <a:schemeClr val="accent6">
                    <a:lumMod val="75000"/>
                  </a:schemeClr>
                </a:solidFill>
              </a:rPr>
              <a:t>volcanoes </a:t>
            </a:r>
            <a:r>
              <a:rPr lang="en-GB" sz="3600" dirty="0" smtClean="0">
                <a:solidFill>
                  <a:schemeClr val="accent6">
                    <a:lumMod val="75000"/>
                  </a:schemeClr>
                </a:solidFill>
              </a:rPr>
              <a:t>in Costa Rica and seven of them are active.</a:t>
            </a:r>
            <a:endParaRPr lang="en-GB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1920" y="4988129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2050" name="Picture 2" descr="http://t3.gstatic.com/images?q=tbn:ANd9GcQIkl41BlKtTepeNqe9Me55Ib5MLYnIUzr9VjxbvqLjggLaiZ-LrWsbx5oJ:www.earthpm.com/wp-content/uploads/2013/09/volcano-costa-ric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7" y="4344965"/>
            <a:ext cx="3528392" cy="2317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41368" y="908720"/>
            <a:ext cx="82209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GB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capital city is San Jose. </a:t>
            </a:r>
            <a:endParaRPr lang="en-GB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3881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67744" y="4596750"/>
            <a:ext cx="4752528" cy="2019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403648" y="1124744"/>
            <a:ext cx="6336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00CCFF"/>
                </a:solidFill>
              </a:rPr>
              <a:t>The population of Costa Rica is 4.13 million.</a:t>
            </a:r>
            <a:endParaRPr lang="en-GB" sz="4000" dirty="0">
              <a:solidFill>
                <a:srgbClr val="00CC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2780928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B050"/>
                </a:solidFill>
              </a:rPr>
              <a:t>The climate is usually tropical but through the mountain region the weather is a bit milder.</a:t>
            </a:r>
            <a:endParaRPr lang="en-GB" sz="3200" dirty="0">
              <a:solidFill>
                <a:srgbClr val="00B050"/>
              </a:solidFill>
            </a:endParaRPr>
          </a:p>
        </p:txBody>
      </p:sp>
      <p:pic>
        <p:nvPicPr>
          <p:cNvPr id="3074" name="Picture 2" descr="http://t3.gstatic.com/images?q=tbn:ANd9GcQVEQqG4cMZIvLnzxM_QKYhC1zwckADWzzJrunpbmfxaTV5czVMxTILIQs:dam.vacationscostarica.com/crvacations/guide/about-costa-rica/weather/weather-in-costa-ric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973" y="4734029"/>
            <a:ext cx="4072069" cy="174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905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764704"/>
            <a:ext cx="5544616" cy="1224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7030A0"/>
                </a:solidFill>
              </a:rPr>
              <a:t>The total area of Costa Rica is 51,100 square km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521622" y="2636912"/>
            <a:ext cx="6048672" cy="35283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3465" y="2659559"/>
            <a:ext cx="4536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FFC000"/>
                </a:solidFill>
              </a:rPr>
              <a:t>Fun Fact!</a:t>
            </a:r>
            <a:endParaRPr lang="en-GB" sz="4400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15831" y="3585663"/>
            <a:ext cx="43924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33CC33"/>
                </a:solidFill>
              </a:rPr>
              <a:t>A female is called tica and a male is called </a:t>
            </a:r>
            <a:endParaRPr lang="en-GB" sz="4000" dirty="0">
              <a:solidFill>
                <a:srgbClr val="33CC33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91880" y="4816769"/>
            <a:ext cx="14323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solidFill>
                  <a:srgbClr val="33CC33"/>
                </a:solidFill>
              </a:rPr>
              <a:t>a tico </a:t>
            </a:r>
            <a:endParaRPr lang="en-GB" dirty="0">
              <a:solidFill>
                <a:srgbClr val="33CC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8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78" y="-8594"/>
            <a:ext cx="9132571" cy="6866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23728" y="1628800"/>
            <a:ext cx="45365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dirty="0" smtClean="0">
                <a:solidFill>
                  <a:srgbClr val="0070C0"/>
                </a:solidFill>
                <a:latin typeface="Algerian" pitchFamily="82" charset="0"/>
              </a:rPr>
              <a:t>Food</a:t>
            </a:r>
            <a:endParaRPr lang="en-GB" sz="8800" dirty="0">
              <a:solidFill>
                <a:srgbClr val="0070C0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839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919946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92D050"/>
                </a:solidFill>
                <a:latin typeface="Agency FB" pitchFamily="34" charset="0"/>
              </a:rPr>
              <a:t>The traditional food for breakfast is Gallo Pinto</a:t>
            </a:r>
            <a:endParaRPr lang="en-GB" sz="2800" dirty="0">
              <a:solidFill>
                <a:srgbClr val="92D050"/>
              </a:solidFill>
              <a:latin typeface="Agency FB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556792"/>
            <a:ext cx="2004502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06199" y="3115810"/>
            <a:ext cx="4608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solidFill>
                  <a:srgbClr val="FFC000"/>
                </a:solidFill>
                <a:latin typeface="Brush Script MT" pitchFamily="66" charset="0"/>
              </a:rPr>
              <a:t>The lunch is Casados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75729"/>
            <a:ext cx="2893379" cy="2189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4635018"/>
            <a:ext cx="237455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66"/>
                </a:solidFill>
                <a:latin typeface="Castellar" pitchFamily="18" charset="0"/>
              </a:rPr>
              <a:t>There is no traditional dinner but the drinks are coffee or fresh fruit juice</a:t>
            </a:r>
            <a:endParaRPr lang="en-GB" sz="2000" dirty="0">
              <a:solidFill>
                <a:srgbClr val="FF0066"/>
              </a:solidFill>
              <a:latin typeface="Castellar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249377"/>
            <a:ext cx="1739082" cy="2608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118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128882"/>
            <a:ext cx="10095707" cy="7021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35696" y="692696"/>
            <a:ext cx="55446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 smtClean="0">
                <a:solidFill>
                  <a:srgbClr val="FF0000"/>
                </a:solidFill>
                <a:latin typeface="Chiller" pitchFamily="82" charset="0"/>
              </a:rPr>
              <a:t>Wildlife</a:t>
            </a:r>
            <a:endParaRPr lang="en-GB" sz="8000" dirty="0">
              <a:solidFill>
                <a:srgbClr val="FF0000"/>
              </a:solidFill>
              <a:latin typeface="Chiller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691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1052736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solidFill>
                  <a:srgbClr val="FF0066"/>
                </a:solidFill>
              </a:rPr>
              <a:t>This is a motmot.</a:t>
            </a:r>
            <a:endParaRPr lang="en-GB" sz="4400" dirty="0">
              <a:solidFill>
                <a:srgbClr val="FF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7702" y="3704838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7030A0"/>
                </a:solidFill>
              </a:rPr>
              <a:t>This is an ocelot.</a:t>
            </a:r>
            <a:endParaRPr lang="en-GB" sz="4000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0966" y="6042416"/>
            <a:ext cx="3312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CCFF"/>
                </a:solidFill>
                <a:latin typeface="Baskerville Old Face" pitchFamily="18" charset="0"/>
              </a:rPr>
              <a:t>This is an alligator.</a:t>
            </a:r>
            <a:endParaRPr lang="en-GB" sz="3200" dirty="0">
              <a:solidFill>
                <a:srgbClr val="00CCFF"/>
              </a:solidFill>
              <a:latin typeface="Baskerville Old Face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24744"/>
            <a:ext cx="2764110" cy="235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813926"/>
            <a:ext cx="2050347" cy="3085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311" y="4237272"/>
            <a:ext cx="2237334" cy="2406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2695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33146128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7583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207</TotalTime>
  <Words>185</Words>
  <Application>Microsoft Macintosh PowerPoint</Application>
  <PresentationFormat>On-screen Show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Flow</vt:lpstr>
      <vt:lpstr>1_Flow</vt:lpstr>
      <vt:lpstr>Costa Rica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Costa Rica</dc:title>
  <dc:creator>Joanna</dc:creator>
  <cp:lastModifiedBy>t p</cp:lastModifiedBy>
  <cp:revision>18</cp:revision>
  <dcterms:created xsi:type="dcterms:W3CDTF">2014-04-28T12:37:19Z</dcterms:created>
  <dcterms:modified xsi:type="dcterms:W3CDTF">2014-06-10T12:45:07Z</dcterms:modified>
</cp:coreProperties>
</file>