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39" autoAdjust="0"/>
  </p:normalViewPr>
  <p:slideViewPr>
    <p:cSldViewPr>
      <p:cViewPr varScale="1">
        <p:scale>
          <a:sx n="107" d="100"/>
          <a:sy n="107" d="100"/>
        </p:scale>
        <p:origin x="-84" y="-120"/>
      </p:cViewPr>
      <p:guideLst>
        <p:guide orient="horz" pos="2160"/>
        <p:guide pos="2880"/>
      </p:guideLst>
    </p:cSldViewPr>
  </p:slideViewPr>
  <p:outlineViewPr>
    <p:cViewPr>
      <p:scale>
        <a:sx n="33" d="100"/>
        <a:sy n="33" d="100"/>
      </p:scale>
      <p:origin x="30" y="1129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24BC27BB-40E4-45AF-AD0D-15AC2BE0A658}" type="datetimeFigureOut">
              <a:rPr lang="el-GR" smtClean="0"/>
              <a:t>3/6/2014</a:t>
            </a:fld>
            <a:endParaRPr lang="el-GR"/>
          </a:p>
        </p:txBody>
      </p:sp>
      <p:sp>
        <p:nvSpPr>
          <p:cNvPr id="16" name="Slide Number Placeholder 15"/>
          <p:cNvSpPr>
            <a:spLocks noGrp="1"/>
          </p:cNvSpPr>
          <p:nvPr>
            <p:ph type="sldNum" sz="quarter" idx="11"/>
          </p:nvPr>
        </p:nvSpPr>
        <p:spPr/>
        <p:txBody>
          <a:bodyPr/>
          <a:lstStyle/>
          <a:p>
            <a:fld id="{22CA9CB2-4B0C-4CD8-8794-5875C0484686}" type="slidenum">
              <a:rPr lang="el-GR" smtClean="0"/>
              <a:t>‹#›</a:t>
            </a:fld>
            <a:endParaRPr lang="el-GR"/>
          </a:p>
        </p:txBody>
      </p:sp>
      <p:sp>
        <p:nvSpPr>
          <p:cNvPr id="17" name="Footer Placeholder 16"/>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BC27BB-40E4-45AF-AD0D-15AC2BE0A658}" type="datetimeFigureOut">
              <a:rPr lang="el-GR" smtClean="0"/>
              <a:t>3/6/2014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2CA9CB2-4B0C-4CD8-8794-5875C0484686}"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BC27BB-40E4-45AF-AD0D-15AC2BE0A658}" type="datetimeFigureOut">
              <a:rPr lang="el-GR" smtClean="0"/>
              <a:t>3/6/2014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2CA9CB2-4B0C-4CD8-8794-5875C0484686}"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24BC27BB-40E4-45AF-AD0D-15AC2BE0A658}" type="datetimeFigureOut">
              <a:rPr lang="el-GR" smtClean="0"/>
              <a:t>3/6/2014</a:t>
            </a:fld>
            <a:endParaRPr lang="el-GR"/>
          </a:p>
        </p:txBody>
      </p:sp>
      <p:sp>
        <p:nvSpPr>
          <p:cNvPr id="15" name="Slide Number Placeholder 14"/>
          <p:cNvSpPr>
            <a:spLocks noGrp="1"/>
          </p:cNvSpPr>
          <p:nvPr>
            <p:ph type="sldNum" sz="quarter" idx="15"/>
          </p:nvPr>
        </p:nvSpPr>
        <p:spPr/>
        <p:txBody>
          <a:bodyPr/>
          <a:lstStyle>
            <a:lvl1pPr algn="ctr">
              <a:defRPr/>
            </a:lvl1pPr>
          </a:lstStyle>
          <a:p>
            <a:fld id="{22CA9CB2-4B0C-4CD8-8794-5875C0484686}" type="slidenum">
              <a:rPr lang="el-GR" smtClean="0"/>
              <a:t>‹#›</a:t>
            </a:fld>
            <a:endParaRPr lang="el-GR"/>
          </a:p>
        </p:txBody>
      </p:sp>
      <p:sp>
        <p:nvSpPr>
          <p:cNvPr id="16" name="Footer Placeholder 15"/>
          <p:cNvSpPr>
            <a:spLocks noGrp="1"/>
          </p:cNvSpPr>
          <p:nvPr>
            <p:ph type="ftr" sz="quarter" idx="16"/>
          </p:nvPr>
        </p:nvSpPr>
        <p:spPr/>
        <p:txBody>
          <a:bodyPr/>
          <a:lstStyle/>
          <a:p>
            <a:endParaRPr lang="el-GR"/>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4BC27BB-40E4-45AF-AD0D-15AC2BE0A658}" type="datetimeFigureOut">
              <a:rPr lang="el-GR" smtClean="0"/>
              <a:t>3/6/2014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2CA9CB2-4B0C-4CD8-8794-5875C0484686}" type="slidenum">
              <a:rPr lang="el-GR" smtClean="0"/>
              <a:t>‹#›</a:t>
            </a:fld>
            <a:endParaRPr lang="el-GR"/>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4BC27BB-40E4-45AF-AD0D-15AC2BE0A658}" type="datetimeFigureOut">
              <a:rPr lang="el-GR" smtClean="0"/>
              <a:t>3/6/2014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2CA9CB2-4B0C-4CD8-8794-5875C0484686}" type="slidenum">
              <a:rPr lang="el-GR" smtClean="0"/>
              <a:t>‹#›</a:t>
            </a:fld>
            <a:endParaRPr lang="el-G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2CA9CB2-4B0C-4CD8-8794-5875C0484686}" type="slidenum">
              <a:rPr lang="el-GR" smtClean="0"/>
              <a:t>‹#›</a:t>
            </a:fld>
            <a:endParaRPr lang="el-GR"/>
          </a:p>
        </p:txBody>
      </p:sp>
      <p:sp>
        <p:nvSpPr>
          <p:cNvPr id="8" name="Footer Placeholder 7"/>
          <p:cNvSpPr>
            <a:spLocks noGrp="1"/>
          </p:cNvSpPr>
          <p:nvPr>
            <p:ph type="ftr" sz="quarter" idx="11"/>
          </p:nvPr>
        </p:nvSpPr>
        <p:spPr/>
        <p:txBody>
          <a:bodyPr/>
          <a:lstStyle/>
          <a:p>
            <a:endParaRPr lang="el-GR"/>
          </a:p>
        </p:txBody>
      </p:sp>
      <p:sp>
        <p:nvSpPr>
          <p:cNvPr id="7" name="Date Placeholder 6"/>
          <p:cNvSpPr>
            <a:spLocks noGrp="1"/>
          </p:cNvSpPr>
          <p:nvPr>
            <p:ph type="dt" sz="half" idx="10"/>
          </p:nvPr>
        </p:nvSpPr>
        <p:spPr/>
        <p:txBody>
          <a:bodyPr/>
          <a:lstStyle/>
          <a:p>
            <a:fld id="{24BC27BB-40E4-45AF-AD0D-15AC2BE0A658}" type="datetimeFigureOut">
              <a:rPr lang="el-GR" smtClean="0"/>
              <a:t>3/6/2014</a:t>
            </a:fld>
            <a:endParaRPr lang="el-GR"/>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4BC27BB-40E4-45AF-AD0D-15AC2BE0A658}" type="datetimeFigureOut">
              <a:rPr lang="el-GR" smtClean="0"/>
              <a:t>3/6/2014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2CA9CB2-4B0C-4CD8-8794-5875C0484686}" type="slidenum">
              <a:rPr lang="el-GR" smtClean="0"/>
              <a:t>‹#›</a:t>
            </a:fld>
            <a:endParaRPr lang="el-G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BC27BB-40E4-45AF-AD0D-15AC2BE0A658}" type="datetimeFigureOut">
              <a:rPr lang="el-GR" smtClean="0"/>
              <a:t>3/6/2014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2CA9CB2-4B0C-4CD8-8794-5875C0484686}"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24BC27BB-40E4-45AF-AD0D-15AC2BE0A658}" type="datetimeFigureOut">
              <a:rPr lang="el-GR" smtClean="0"/>
              <a:t>3/6/2014</a:t>
            </a:fld>
            <a:endParaRPr lang="el-GR"/>
          </a:p>
        </p:txBody>
      </p:sp>
      <p:sp>
        <p:nvSpPr>
          <p:cNvPr id="9" name="Slide Number Placeholder 8"/>
          <p:cNvSpPr>
            <a:spLocks noGrp="1"/>
          </p:cNvSpPr>
          <p:nvPr>
            <p:ph type="sldNum" sz="quarter" idx="15"/>
          </p:nvPr>
        </p:nvSpPr>
        <p:spPr/>
        <p:txBody>
          <a:bodyPr/>
          <a:lstStyle/>
          <a:p>
            <a:fld id="{22CA9CB2-4B0C-4CD8-8794-5875C0484686}" type="slidenum">
              <a:rPr lang="el-GR" smtClean="0"/>
              <a:t>‹#›</a:t>
            </a:fld>
            <a:endParaRPr lang="el-GR"/>
          </a:p>
        </p:txBody>
      </p:sp>
      <p:sp>
        <p:nvSpPr>
          <p:cNvPr id="10" name="Footer Placeholder 9"/>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24BC27BB-40E4-45AF-AD0D-15AC2BE0A658}" type="datetimeFigureOut">
              <a:rPr lang="el-GR" smtClean="0"/>
              <a:t>3/6/2014</a:t>
            </a:fld>
            <a:endParaRPr lang="el-GR"/>
          </a:p>
        </p:txBody>
      </p:sp>
      <p:sp>
        <p:nvSpPr>
          <p:cNvPr id="9" name="Slide Number Placeholder 8"/>
          <p:cNvSpPr>
            <a:spLocks noGrp="1"/>
          </p:cNvSpPr>
          <p:nvPr>
            <p:ph type="sldNum" sz="quarter" idx="11"/>
          </p:nvPr>
        </p:nvSpPr>
        <p:spPr/>
        <p:txBody>
          <a:bodyPr/>
          <a:lstStyle/>
          <a:p>
            <a:fld id="{22CA9CB2-4B0C-4CD8-8794-5875C0484686}" type="slidenum">
              <a:rPr lang="el-GR" smtClean="0"/>
              <a:t>‹#›</a:t>
            </a:fld>
            <a:endParaRPr lang="el-GR"/>
          </a:p>
        </p:txBody>
      </p:sp>
      <p:sp>
        <p:nvSpPr>
          <p:cNvPr id="10" name="Footer Placeholder 9"/>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4BC27BB-40E4-45AF-AD0D-15AC2BE0A658}" type="datetimeFigureOut">
              <a:rPr lang="el-GR" smtClean="0"/>
              <a:t>3/6/2014</a:t>
            </a:fld>
            <a:endParaRPr lang="el-G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2CA9CB2-4B0C-4CD8-8794-5875C0484686}" type="slidenum">
              <a:rPr lang="el-GR" smtClean="0"/>
              <a:t>‹#›</a:t>
            </a:fld>
            <a:endParaRPr lang="el-G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cy/imgres?imgurl=https://www.globalwebpay.com/App_Themes/GWP/Images/flags/France.jpg&amp;imgrefurl=https://www.globalwebpay.com/send-money-to-france.aspx&amp;h=853&amp;w=1280&amp;tbnid=sTwj6cJYMjxjsM:&amp;zoom=1&amp;docid=shk-BLCSS4J2DM&amp;ei=-BJtU7TzMtDzyAP9poDIAg&amp;tbm=isch&amp;ved=0CJsBEDMoKTAp&amp;iact=rc&amp;uact=3&amp;dur=428&amp;page=2&amp;start=23&amp;ndsp=25"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cy/imgres?imgurl=http://student.hkbu.edu.hk/~su-frge/pic/francemap.jpg&amp;imgrefurl=http://student.hkbu.edu.hk/~su-frge/france.htm&amp;h=328&amp;w=418&amp;tbnid=oAsDZApv1-x_7M:&amp;zoom=1&amp;docid=2d5ZwXACBc700M&amp;ei=-BJtU7TzMtDzyAP9poDIAg&amp;tbm=isch&amp;ved=0CKMBEDMoMTAx&amp;iact=rc&amp;uact=3&amp;dur=432&amp;page=3&amp;start=48&amp;ndsp=28"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google.com.cy/imgres?imgurl=http://clipartmountain.com/clipart5/france9s.gif&amp;imgrefurl=http://clipartmountain.com/clipart5/france6.htm&amp;h=222&amp;w=427&amp;tbnid=bvED3BruOcxPDM:&amp;zoom=1&amp;docid=ywopPfdUrZC58M&amp;hl=el&amp;ei=FiJuU97IGIGg0QW4voDABg&amp;tbm=isch&amp;ved=0CD4QMyg2MDY4ZA&amp;iact=rc&amp;uact=3&amp;dur=1325&amp;page=6&amp;start=143&amp;ndsp=35"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cy/imgres?imgurl=http://www.bighdwallpapers.com/thumbs/france-flag-fb-timeline-t2.jpg&amp;imgrefurl=http://www.bighdwallpapers.com/france-flag-fb-timeline-wallpapers.html&amp;h=300&amp;w=480&amp;tbnid=QkqRwmba7PdYpM:&amp;zoom=1&amp;docid=RFSovC8if3W9vM&amp;hl=el&amp;ei=DyJuU8nDEO6V0QXFo4DQDw&amp;tbm=isch&amp;ved=0CMUBEDMoUzBT&amp;iact=rc&amp;uact=3&amp;dur=346&amp;page=4&amp;start=80&amp;ndsp=34" TargetMode="External"/><Relationship Id="rId2" Type="http://schemas.openxmlformats.org/officeDocument/2006/relationships/hyperlink" Target="http://en.wikipedia.org/wiki/Tricolour_(flag)"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google.com.cy/imgres?imgurl=http://www.best-of-european-union.eu/wp-content/uploads/2012/08/Disneyland-Paris-france.jpg&amp;imgrefurl=http://www.best-of-european-union.eu/2012/08/14/disneyland-paris-enjoy-a-magical-vacation-in-france/&amp;h=683&amp;w=1024&amp;tbnid=-28sbyiNQCa-qM:&amp;zoom=1&amp;docid=E287r4mvXhb-eM&amp;hl=el&amp;ei=eh5tU42zEOz5yAOT9ICwBA&amp;tbm=isch&amp;ved=0CHAQMygWMBY&amp;iact=rc&amp;uact=3&amp;dur=151200&amp;page=1&amp;start=0&amp;ndsp=26" TargetMode="External"/><Relationship Id="rId3" Type="http://schemas.openxmlformats.org/officeDocument/2006/relationships/image" Target="../media/image7.jpeg"/><Relationship Id="rId7" Type="http://schemas.openxmlformats.org/officeDocument/2006/relationships/image" Target="../media/image9.jpeg"/><Relationship Id="rId2" Type="http://schemas.openxmlformats.org/officeDocument/2006/relationships/hyperlink" Target="http://www.google.com.cy/imgres?imgurl=http://upload.wikimedia.org/wikipedia/en/5/52/Grande_Arche_de_La_D%C3%A9fense_et_fontaine.jpg&amp;imgrefurl=http://en.wikipedia.org/wiki/La_D%C3%A9fense&amp;h=2008&amp;w=3008&amp;tbnid=zfDlQIL4yCVjbM:&amp;zoom=1&amp;docid=3ufjiqTy_-RneM&amp;ei=siJtU5ieEO-NyQOhpYDwBA&amp;tbm=isch&amp;ved=0CHEQMygXMBc&amp;iact=rc&amp;uact=3&amp;dur=2325&amp;page=1&amp;start=0&amp;ndsp=27" TargetMode="External"/><Relationship Id="rId1" Type="http://schemas.openxmlformats.org/officeDocument/2006/relationships/slideLayout" Target="../slideLayouts/slideLayout2.xml"/><Relationship Id="rId6" Type="http://schemas.openxmlformats.org/officeDocument/2006/relationships/hyperlink" Target="http://www.google.com.cy/imgres?imgurl=http://cache.graphicslib.viator.com/graphicslib/thumbs674x446/2050/SITours/versailles-and-giverny-day-trip-in-paris-115463.jpg&amp;imgrefurl=http://www.lonelyplanet.com/france/versailles&amp;h=446&amp;w=674&amp;tbnid=86KHqI7ubbmWXM:&amp;zoom=1&amp;docid=p4n59rjxnm154M&amp;ei=gxVuU7DYNeia0QWAuICoDg&amp;tbm=isch&amp;ved=0CKABEDMoMTAx&amp;iact=rc&amp;uact=3&amp;dur=256&amp;page=3&amp;start=48&amp;ndsp=30" TargetMode="External"/><Relationship Id="rId5" Type="http://schemas.openxmlformats.org/officeDocument/2006/relationships/image" Target="../media/image8.jpeg"/><Relationship Id="rId4" Type="http://schemas.openxmlformats.org/officeDocument/2006/relationships/hyperlink" Target="http://www.google.com.cy/imgres?imgurl=http://travelstyle.gr/portal/photos/articles/10036_Paris-The-Eiffel-Tower-Tour-Eiffel-I.jpg&amp;imgrefurl=http://travelstyle.gr/portal/gr/destination_articles.php?dest_id=10&amp;id=10036&amp;h=350&amp;w=590&amp;tbnid=xOfzyuNW7BA5aM:&amp;zoom=1&amp;docid=4X7qayazn9-zeM&amp;hl=el&amp;ei=HR1tU7a1L_KFyAOw74DwAg&amp;tbm=isch&amp;ved=0CDcQMygvMC84ZA&amp;iact=rc&amp;uact=3&amp;dur=3469&amp;page=6&amp;start=141&amp;ndsp=29" TargetMode="External"/><Relationship Id="rId9" Type="http://schemas.openxmlformats.org/officeDocument/2006/relationships/image" Target="../media/image10.jpeg"/></Relationships>
</file>

<file path=ppt/slides/_rels/slide7.xml.rels><?xml version="1.0" encoding="UTF-8" standalone="yes"?>
<Relationships xmlns="http://schemas.openxmlformats.org/package/2006/relationships"><Relationship Id="rId8" Type="http://schemas.openxmlformats.org/officeDocument/2006/relationships/hyperlink" Target="http://www.google.com.cy/imgres?imgurl=http://2.bp.blogspot.com/-nelLDhfAwtU/TaIcflHhGSI/AAAAAAAAAe4/yfGf9yk2MRs/s1600/pantheon-paris-fp106.jpg&amp;imgrefurl=http://travelersx.blogspot.com/2011/04/blog-post_11.html&amp;h=351&amp;w=499&amp;tbnid=7gvhCBH1p0O4tM:&amp;zoom=1&amp;docid=PhpjTwvuFDhDgM&amp;ei=hSNtU4v1J4a0yAOaoYCwBA&amp;tbm=isch&amp;ved=0CHgQMygeMB4&amp;iact=rc&amp;uact=3&amp;dur=658&amp;page=2&amp;start=27&amp;ndsp=29" TargetMode="External"/><Relationship Id="rId3" Type="http://schemas.openxmlformats.org/officeDocument/2006/relationships/image" Target="../media/image11.jpeg"/><Relationship Id="rId7" Type="http://schemas.openxmlformats.org/officeDocument/2006/relationships/image" Target="../media/image13.jpeg"/><Relationship Id="rId2" Type="http://schemas.openxmlformats.org/officeDocument/2006/relationships/hyperlink" Target="http://www.google.com.cy/imgres?imgurl=http://objectiveart01.tripod.com/Paris_04.jpg&amp;imgrefurl=http://objectiveart01.tripod.com/notre_dame_de_paris.htm&amp;h=2093&amp;w=1598&amp;tbnid=BM5mpZbJw_42XM:&amp;zoom=1&amp;docid=KqGppzNfxLJ16M&amp;hl=el&amp;ei=Qh9tU8SeEOK2yAOa44CYBA&amp;tbm=isch&amp;ved=0CIYBEDMoLDAs&amp;iact=rc&amp;uact=3&amp;dur=390496&amp;page=2&amp;start=31&amp;ndsp=28" TargetMode="External"/><Relationship Id="rId1" Type="http://schemas.openxmlformats.org/officeDocument/2006/relationships/slideLayout" Target="../slideLayouts/slideLayout2.xml"/><Relationship Id="rId6" Type="http://schemas.openxmlformats.org/officeDocument/2006/relationships/hyperlink" Target="http://www.google.com.cy/imgres?imgurl=http://content-mcdn.ethnos.gr/filesystem/images/20131116/engine/assets_LARGE_t_420_81133_type12713.jpg&amp;imgrefurl=http://www.ethnos.gr/article.asp?catid=22784&amp;subid=2&amp;pubid=95821&amp;h=318&amp;w=480&amp;tbnid=H6JrMfMnSubMUM:&amp;zoom=1&amp;docid=xVXNQ_wF7WkYeM&amp;hl=el&amp;ei=jx1tU5z5NamAyQOqyIC4BQ&amp;tbm=isch&amp;ved=0CKIBEDMoMzAz&amp;iact=rc&amp;uact=3&amp;dur=273&amp;page=3&amp;start=44&amp;ndsp=25" TargetMode="External"/><Relationship Id="rId5" Type="http://schemas.openxmlformats.org/officeDocument/2006/relationships/image" Target="../media/image12.jpeg"/><Relationship Id="rId4" Type="http://schemas.openxmlformats.org/officeDocument/2006/relationships/hyperlink" Target="http://www.google.com.cy/imgres?imgurl=http://tours.france.com/backoffice/pics/Mont-Saint-Michel.jpg&amp;imgrefurl=http://tours.france.com/mont-saint-michel-tours/mont-saint-michel-saint-malo-and-dinan-1295-tour&amp;h=267&amp;w=400&amp;tbnid=rxzWGnHsyuLDCM:&amp;zoom=1&amp;docid=UPk53BnMRV40tM&amp;ei=WRZuU4i_BInD0QW-u4DgAw&amp;tbm=isch&amp;ved=0CHIQMygYMBg&amp;iact=rc&amp;uact=3&amp;dur=183&amp;page=2&amp;start=24&amp;ndsp=32" TargetMode="External"/><Relationship Id="rId9"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French_people" TargetMode="External"/><Relationship Id="rId2" Type="http://schemas.openxmlformats.org/officeDocument/2006/relationships/hyperlink" Target="http://en.wikipedia.org/wiki/France" TargetMode="External"/><Relationship Id="rId1" Type="http://schemas.openxmlformats.org/officeDocument/2006/relationships/slideLayout" Target="../slideLayouts/slideLayout2.xml"/><Relationship Id="rId5" Type="http://schemas.openxmlformats.org/officeDocument/2006/relationships/hyperlink" Target="http://en.wikipedia.org/wiki/History_of_France" TargetMode="External"/><Relationship Id="rId4" Type="http://schemas.openxmlformats.org/officeDocument/2006/relationships/hyperlink" Target="http://en.wikipedia.org/wiki/Geography_of_France"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Alpine_climate" TargetMode="External"/><Relationship Id="rId3" Type="http://schemas.openxmlformats.org/officeDocument/2006/relationships/hyperlink" Target="http://en.wikipedia.org/wiki/France#cite_note-climate-77" TargetMode="External"/><Relationship Id="rId7" Type="http://schemas.openxmlformats.org/officeDocument/2006/relationships/hyperlink" Target="http://en.wikipedia.org/wiki/Climate_of_the_Alps" TargetMode="External"/><Relationship Id="rId2" Type="http://schemas.openxmlformats.org/officeDocument/2006/relationships/hyperlink" Target="http://en.wikipedia.org/wiki/Latitude" TargetMode="External"/><Relationship Id="rId1" Type="http://schemas.openxmlformats.org/officeDocument/2006/relationships/slideLayout" Target="../slideLayouts/slideLayout2.xml"/><Relationship Id="rId6" Type="http://schemas.openxmlformats.org/officeDocument/2006/relationships/hyperlink" Target="http://en.wikipedia.org/wiki/Continental_climate" TargetMode="External"/><Relationship Id="rId5" Type="http://schemas.openxmlformats.org/officeDocument/2006/relationships/hyperlink" Target="http://en.wikipedia.org/wiki/Oceanic_climate" TargetMode="External"/><Relationship Id="rId4" Type="http://schemas.openxmlformats.org/officeDocument/2006/relationships/hyperlink" Target="http://en.wikipedia.org/wiki/Mediterranean_climat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just"/>
            <a:r>
              <a:rPr lang="en-US" dirty="0" smtClean="0"/>
              <a:t>COMENIUS10.EU</a:t>
            </a:r>
          </a:p>
          <a:p>
            <a:pPr algn="just"/>
            <a:endParaRPr lang="en-US" dirty="0" smtClean="0"/>
          </a:p>
          <a:p>
            <a:pPr algn="just"/>
            <a:endParaRPr lang="el-GR" dirty="0"/>
          </a:p>
        </p:txBody>
      </p:sp>
      <p:sp>
        <p:nvSpPr>
          <p:cNvPr id="2" name="Title 1"/>
          <p:cNvSpPr>
            <a:spLocks noGrp="1"/>
          </p:cNvSpPr>
          <p:nvPr>
            <p:ph type="ctrTitle"/>
          </p:nvPr>
        </p:nvSpPr>
        <p:spPr/>
        <p:txBody>
          <a:bodyPr/>
          <a:lstStyle/>
          <a:p>
            <a:pPr algn="just"/>
            <a:r>
              <a:rPr lang="en-US" dirty="0" smtClean="0"/>
              <a:t>FRANCE</a:t>
            </a:r>
            <a:endParaRPr lang="el-GR" dirty="0"/>
          </a:p>
        </p:txBody>
      </p:sp>
      <p:pic>
        <p:nvPicPr>
          <p:cNvPr id="4" name="Picture 3" descr="https://encrypted-tbn3.gstatic.com/images?q=tbn:ANd9GcTPS7EW-aURnFKebDxWKs7LKzApvLv39Xn2mbNi-dSvHplatjTNXw">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0112" y="476672"/>
            <a:ext cx="2987824" cy="2151365"/>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2947832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en-US" b="1" i="1" dirty="0"/>
              <a:t>France has been a center of Western cultural development for centuries. Many French artists have been among the most renowned of their time, and France is still recognized in the world for its rich cultural tradition. </a:t>
            </a:r>
            <a:endParaRPr lang="el-GR" dirty="0"/>
          </a:p>
          <a:p>
            <a:pPr algn="just"/>
            <a:r>
              <a:rPr lang="en-US" b="1" i="1" dirty="0"/>
              <a:t>The successive political regimes have always promoted artistic creation, and the creation of the Ministry of Culture in 1959 helped preserve the cultural heritage of the country and make it available to the public. The Ministry of Culture has been very active since its creation, granting subsidies to artists, promoting French culture in the world, supporting festivals and cultural events, protecting historical monuments. The French government also succeeded in maintaining a cultural exception to defend audiovisual products made in the country.</a:t>
            </a:r>
            <a:endParaRPr lang="el-GR" dirty="0"/>
          </a:p>
          <a:p>
            <a:pPr algn="just"/>
            <a:endParaRPr lang="el-GR" dirty="0"/>
          </a:p>
        </p:txBody>
      </p:sp>
      <p:sp>
        <p:nvSpPr>
          <p:cNvPr id="3" name="Title 2"/>
          <p:cNvSpPr>
            <a:spLocks noGrp="1"/>
          </p:cNvSpPr>
          <p:nvPr>
            <p:ph type="title"/>
          </p:nvPr>
        </p:nvSpPr>
        <p:spPr/>
        <p:txBody>
          <a:bodyPr/>
          <a:lstStyle/>
          <a:p>
            <a:pPr algn="just"/>
            <a:r>
              <a:rPr lang="en-US" b="1" i="1" u="heavy" dirty="0">
                <a:effectLst/>
              </a:rPr>
              <a:t>Culture</a:t>
            </a:r>
            <a:endParaRPr lang="el-GR" dirty="0"/>
          </a:p>
        </p:txBody>
      </p:sp>
    </p:spTree>
    <p:extLst>
      <p:ext uri="{BB962C8B-B14F-4D97-AF65-F5344CB8AC3E}">
        <p14:creationId xmlns:p14="http://schemas.microsoft.com/office/powerpoint/2010/main" val="2290812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b="1" i="1" dirty="0"/>
              <a:t>France receives the highest number of tourists per year, largely thanks to the numerous cultural establishments and historical buildings implanted all over the territory. It counts 1,200 museums welcoming more than 50 million people annually  .The most important cultural sites are run by the government, for instance through the public agency Centre des monuments </a:t>
            </a:r>
            <a:r>
              <a:rPr lang="en-US" b="1" i="1" dirty="0" err="1"/>
              <a:t>nationaux</a:t>
            </a:r>
            <a:r>
              <a:rPr lang="en-US" b="1" i="1" dirty="0"/>
              <a:t> , which is responsible for approximately 85 national historical monuments.</a:t>
            </a:r>
            <a:endParaRPr lang="el-GR" dirty="0"/>
          </a:p>
          <a:p>
            <a:pPr algn="just"/>
            <a:r>
              <a:rPr lang="en-US" b="1" i="1" dirty="0"/>
              <a:t>The 43,180 buildings protected as historical monuments include mainly residences and religious buildings gardens. The UNESCO inscribed 38 sites in France on the World Heritage List.   </a:t>
            </a:r>
            <a:endParaRPr lang="el-GR" dirty="0"/>
          </a:p>
          <a:p>
            <a:pPr algn="just"/>
            <a:endParaRPr lang="el-GR" dirty="0"/>
          </a:p>
        </p:txBody>
      </p:sp>
    </p:spTree>
    <p:extLst>
      <p:ext uri="{BB962C8B-B14F-4D97-AF65-F5344CB8AC3E}">
        <p14:creationId xmlns:p14="http://schemas.microsoft.com/office/powerpoint/2010/main" val="3058351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US" b="1" i="1" dirty="0"/>
              <a:t>Includes Metropolitan France and overseas regions, but excludes overseas territories and collectivities, shown separately .</a:t>
            </a:r>
            <a:endParaRPr lang="el-GR" dirty="0"/>
          </a:p>
          <a:p>
            <a:pPr algn="just"/>
            <a:r>
              <a:rPr lang="en-US" b="1" i="1" dirty="0"/>
              <a:t>               France is recognized for its culture. There are lots of gems and jewels scattered in </a:t>
            </a:r>
            <a:r>
              <a:rPr lang="en-US" b="1" i="1" u="sng" dirty="0"/>
              <a:t>French</a:t>
            </a:r>
            <a:r>
              <a:rPr lang="en-US" b="1" i="1" dirty="0"/>
              <a:t> literature which have found their place even just in the world literature. In France they supremacy in all the branches of </a:t>
            </a:r>
            <a:r>
              <a:rPr lang="en-US" b="1" i="1" u="sng" dirty="0"/>
              <a:t>art</a:t>
            </a:r>
            <a:r>
              <a:rPr lang="en-US" b="1" i="1" dirty="0"/>
              <a:t> is why culture of France is really highly revered all over Europe and also the world. The cuisine of France is really a treat for that olfactory senses.. It is extremely common an exercise to shake hands while leaving work. Both men and women hug one another as a mark of excellent acquaintance. The dining etiquette too must be properly followed to prevent any embarrassment within the public. In France they, while dining, keep their arms up for grabs. One essential point, it is best to greet a stranger with Monsieur (for male) and Madame). </a:t>
            </a:r>
            <a:endParaRPr lang="el-GR" dirty="0"/>
          </a:p>
          <a:p>
            <a:pPr algn="just"/>
            <a:endParaRPr lang="el-GR" dirty="0"/>
          </a:p>
        </p:txBody>
      </p:sp>
      <p:sp>
        <p:nvSpPr>
          <p:cNvPr id="3" name="Title 2"/>
          <p:cNvSpPr>
            <a:spLocks noGrp="1"/>
          </p:cNvSpPr>
          <p:nvPr>
            <p:ph type="title"/>
          </p:nvPr>
        </p:nvSpPr>
        <p:spPr/>
        <p:txBody>
          <a:bodyPr>
            <a:normAutofit fontScale="90000"/>
          </a:bodyPr>
          <a:lstStyle/>
          <a:p>
            <a:pPr algn="just"/>
            <a:r>
              <a:rPr lang="en-US" b="1" i="1" u="heavy" dirty="0">
                <a:effectLst/>
              </a:rPr>
              <a:t>Area</a:t>
            </a:r>
            <a:r>
              <a:rPr lang="el-GR" dirty="0">
                <a:effectLst/>
              </a:rPr>
              <a:t/>
            </a:r>
            <a:br>
              <a:rPr lang="el-GR" dirty="0">
                <a:effectLst/>
              </a:rPr>
            </a:br>
            <a:endParaRPr lang="el-GR" dirty="0"/>
          </a:p>
        </p:txBody>
      </p:sp>
    </p:spTree>
    <p:extLst>
      <p:ext uri="{BB962C8B-B14F-4D97-AF65-F5344CB8AC3E}">
        <p14:creationId xmlns:p14="http://schemas.microsoft.com/office/powerpoint/2010/main" val="499247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259288"/>
          </a:xfrm>
        </p:spPr>
        <p:txBody>
          <a:bodyPr>
            <a:normAutofit/>
          </a:bodyPr>
          <a:lstStyle/>
          <a:p>
            <a:pPr algn="just"/>
            <a:r>
              <a:rPr lang="en-US" b="1" i="1" dirty="0"/>
              <a:t>When you’re introduced to a </a:t>
            </a:r>
            <a:r>
              <a:rPr lang="en-US" b="1" i="1" u="sng" dirty="0"/>
              <a:t>French person </a:t>
            </a:r>
            <a:r>
              <a:rPr lang="en-US" b="1" i="1" dirty="0"/>
              <a:t>, you should say ‘good day, Sir/Madam’ ( bonjour Madame monsieur) and </a:t>
            </a:r>
            <a:r>
              <a:rPr lang="en-US" b="1" i="1" u="sng" dirty="0"/>
              <a:t>shake hands</a:t>
            </a:r>
            <a:r>
              <a:rPr lang="en-US" b="1" i="1" dirty="0"/>
              <a:t> (a single pump is enough – neither limp nor knuckle-crushing). When saying goodbye, it’s a formal custom to shake hands again. In an office, everyone shakes hands with everyone else on arrival at work and when they depart. </a:t>
            </a:r>
            <a:endParaRPr lang="el-GR" dirty="0"/>
          </a:p>
          <a:p>
            <a:pPr algn="just"/>
            <a:r>
              <a:rPr lang="en-US" b="1" i="1" dirty="0"/>
              <a:t>It’s also customary to say good day or </a:t>
            </a:r>
            <a:r>
              <a:rPr lang="en-US" b="1" i="1" u="sng" dirty="0"/>
              <a:t>good evening</a:t>
            </a:r>
            <a:r>
              <a:rPr lang="en-US" b="1" i="1" dirty="0"/>
              <a:t> ( bonsoir) on entering a </a:t>
            </a:r>
            <a:r>
              <a:rPr lang="en-US" b="1" i="1" u="sng" dirty="0"/>
              <a:t>small shop</a:t>
            </a:r>
            <a:r>
              <a:rPr lang="en-US" b="1" i="1" dirty="0"/>
              <a:t> and goodbye ( </a:t>
            </a:r>
            <a:r>
              <a:rPr lang="en-US" b="1" i="1" u="sng" dirty="0"/>
              <a:t>au revoir</a:t>
            </a:r>
            <a:r>
              <a:rPr lang="en-US" b="1" i="1" dirty="0"/>
              <a:t> Madame/monsieur) on leaving. </a:t>
            </a:r>
            <a:endParaRPr lang="el-GR" dirty="0"/>
          </a:p>
          <a:p>
            <a:pPr algn="just"/>
            <a:endParaRPr lang="el-GR" dirty="0"/>
          </a:p>
        </p:txBody>
      </p:sp>
    </p:spTree>
    <p:extLst>
      <p:ext uri="{BB962C8B-B14F-4D97-AF65-F5344CB8AC3E}">
        <p14:creationId xmlns:p14="http://schemas.microsoft.com/office/powerpoint/2010/main" val="3050149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619328"/>
          </a:xfrm>
        </p:spPr>
        <p:txBody>
          <a:bodyPr>
            <a:normAutofit fontScale="92500" lnSpcReduction="20000"/>
          </a:bodyPr>
          <a:lstStyle/>
          <a:p>
            <a:pPr algn="just"/>
            <a:r>
              <a:rPr lang="en-US" b="1" i="1" dirty="0"/>
              <a:t>You shouldn’t serve any drinks (or expect to be served one) before all guests have arrived – even if some are an hour or more late! If you’re offered a drink, wait until your host has toasted everyone’s health ( santé) before taking a drink. If you aren’t offered (another) drink, it’s time to go home. Always go easy on the wine and other alcohol; if you drink to excess you’re unlikely to be invited back! The French say bon appétit before starting a meal and you shouldn’t start eating until your hosts do. It’s polite to eat everything that’s put on your plate. Cheese is served before dessert.</a:t>
            </a:r>
            <a:endParaRPr lang="el-GR" dirty="0"/>
          </a:p>
          <a:p>
            <a:pPr algn="just"/>
            <a:r>
              <a:rPr lang="en-US" b="1" i="1" dirty="0"/>
              <a:t>Although the French are often formal in their relationships, their dress habits, even in the office, are often extremely casual. Note, however, that the French tend to judge people by their dress, the style and quality being as important as the correctness for the occasion (people often wear ‘designer’ jeans to dinner). </a:t>
            </a:r>
            <a:endParaRPr lang="el-GR" dirty="0"/>
          </a:p>
        </p:txBody>
      </p:sp>
    </p:spTree>
    <p:extLst>
      <p:ext uri="{BB962C8B-B14F-4D97-AF65-F5344CB8AC3E}">
        <p14:creationId xmlns:p14="http://schemas.microsoft.com/office/powerpoint/2010/main" val="4056307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547320"/>
          </a:xfrm>
        </p:spPr>
        <p:txBody>
          <a:bodyPr>
            <a:normAutofit lnSpcReduction="10000"/>
          </a:bodyPr>
          <a:lstStyle/>
          <a:p>
            <a:pPr algn="just"/>
            <a:r>
              <a:rPr lang="en-US" b="1" i="1" dirty="0"/>
              <a:t>You aren’t usually expected to dress for dinner, depending of course on the sort of circles you move in. </a:t>
            </a:r>
            <a:endParaRPr lang="el-GR" dirty="0"/>
          </a:p>
          <a:p>
            <a:pPr algn="just"/>
            <a:r>
              <a:rPr lang="en-US" b="1" i="1" dirty="0"/>
              <a:t>Always introduce yourself before asking to speak to someone on the telephone. Surprisingly it’s common to telephone at meal times, e.g. 12.00 to 14.00 and around 20.00, when you can usually be assured of finding someone at home. If you call at these times, you should </a:t>
            </a:r>
            <a:r>
              <a:rPr lang="en-US" b="1" i="1" dirty="0" err="1"/>
              <a:t>apologise</a:t>
            </a:r>
            <a:r>
              <a:rPr lang="en-US" b="1" i="1" dirty="0"/>
              <a:t> for disturbing the household. It isn’t always advisable to make calls after 14.00 in the provinces, when many people have a siesta.</a:t>
            </a:r>
            <a:endParaRPr lang="el-GR" dirty="0"/>
          </a:p>
          <a:p>
            <a:pPr algn="just"/>
            <a:r>
              <a:rPr lang="en-US" b="1" i="1" dirty="0"/>
              <a:t>France has famous cuisine .Caesars salad its one of </a:t>
            </a:r>
            <a:r>
              <a:rPr lang="en-US" b="1" i="1" dirty="0" smtClean="0"/>
              <a:t> </a:t>
            </a:r>
            <a:r>
              <a:rPr lang="en-US" b="1" i="1" dirty="0"/>
              <a:t>them and many more </a:t>
            </a:r>
            <a:r>
              <a:rPr lang="en-US" b="1" i="1" dirty="0" smtClean="0"/>
              <a:t>.</a:t>
            </a:r>
            <a:endParaRPr lang="el-GR" dirty="0"/>
          </a:p>
        </p:txBody>
      </p:sp>
    </p:spTree>
    <p:extLst>
      <p:ext uri="{BB962C8B-B14F-4D97-AF65-F5344CB8AC3E}">
        <p14:creationId xmlns:p14="http://schemas.microsoft.com/office/powerpoint/2010/main" val="307017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encrypted-tbn0.gstatic.com/images?q=tbn:ANd9GcTvmzpR4XrjYnbqXPK4Tx1Xt5lcKmCR3_qgn4T7rrGc8Ulo9McI"/>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2132856"/>
            <a:ext cx="4104456" cy="2838053"/>
          </a:xfrm>
          <a:prstGeom prst="rect">
            <a:avLst/>
          </a:prstGeom>
          <a:noFill/>
          <a:ln>
            <a:noFill/>
          </a:ln>
        </p:spPr>
      </p:pic>
      <p:pic>
        <p:nvPicPr>
          <p:cNvPr id="5" name="Picture 4" descr="Σαλάτα του Καίσαρα - Caesars salad - συνταγές μαγερικής - www.sidages.g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475741">
            <a:off x="839583" y="915320"/>
            <a:ext cx="1416161" cy="1204999"/>
          </a:xfrm>
          <a:prstGeom prst="rect">
            <a:avLst/>
          </a:prstGeom>
          <a:noFill/>
          <a:ln>
            <a:noFill/>
          </a:ln>
        </p:spPr>
      </p:pic>
      <p:pic>
        <p:nvPicPr>
          <p:cNvPr id="6" name="Picture 5" descr="https://encrypted-tbn1.gstatic.com/images?q=tbn:ANd9GcQFoKqkDhMspEjpGzdOJVTKxxDcA7tEORGQVSqcrj2uKnW0waPUdQ"/>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2240" y="994787"/>
            <a:ext cx="1419225" cy="866140"/>
          </a:xfrm>
          <a:prstGeom prst="rect">
            <a:avLst/>
          </a:prstGeom>
          <a:noFill/>
          <a:ln>
            <a:noFill/>
          </a:ln>
        </p:spPr>
      </p:pic>
      <p:pic>
        <p:nvPicPr>
          <p:cNvPr id="7" name="Picture 6" descr="https://encrypted-tbn1.gstatic.com/images?q=tbn:ANd9GcQ412n8GfmoQ1NU1GVxCkUouiSVOnbRhFqFrufL8saVlIhkfad-"/>
          <p:cNvPicPr/>
          <p:nvPr/>
        </p:nvPicPr>
        <p:blipFill>
          <a:blip r:embed="rId5" cstate="print">
            <a:extLst>
              <a:ext uri="{28A0092B-C50C-407E-A947-70E740481C1C}">
                <a14:useLocalDpi xmlns:a14="http://schemas.microsoft.com/office/drawing/2010/main" val="0"/>
              </a:ext>
            </a:extLst>
          </a:blip>
          <a:srcRect/>
          <a:stretch>
            <a:fillRect/>
          </a:stretch>
        </p:blipFill>
        <p:spPr bwMode="auto">
          <a:xfrm rot="777460">
            <a:off x="7034419" y="5207728"/>
            <a:ext cx="1195705" cy="904240"/>
          </a:xfrm>
          <a:prstGeom prst="rect">
            <a:avLst/>
          </a:prstGeom>
          <a:noFill/>
          <a:ln>
            <a:noFill/>
          </a:ln>
        </p:spPr>
      </p:pic>
    </p:spTree>
    <p:extLst>
      <p:ext uri="{BB962C8B-B14F-4D97-AF65-F5344CB8AC3E}">
        <p14:creationId xmlns:p14="http://schemas.microsoft.com/office/powerpoint/2010/main" val="1335699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i="1" dirty="0">
                <a:solidFill>
                  <a:schemeClr val="bg1"/>
                </a:solidFill>
              </a:rPr>
              <a:t>France   officially the French  Republic  is a country in Western Europe.   Its capital city is Paris. It is a member of the European Union.   It is known for its culture, is the second largest country in Europe, with the fifth largest population in Europe. Catholicism has been  religion in France for more than a millennium. </a:t>
            </a:r>
            <a:endParaRPr lang="el-GR" dirty="0">
              <a:solidFill>
                <a:schemeClr val="bg1"/>
              </a:solidFill>
            </a:endParaRPr>
          </a:p>
          <a:p>
            <a:pPr algn="just"/>
            <a:r>
              <a:rPr lang="en-US" b="1" i="1" dirty="0">
                <a:solidFill>
                  <a:schemeClr val="bg1"/>
                </a:solidFill>
              </a:rPr>
              <a:t>The total population of France is approaching 67 million </a:t>
            </a:r>
            <a:endParaRPr lang="el-GR" dirty="0">
              <a:solidFill>
                <a:schemeClr val="bg1"/>
              </a:solidFill>
            </a:endParaRPr>
          </a:p>
        </p:txBody>
      </p:sp>
      <p:sp>
        <p:nvSpPr>
          <p:cNvPr id="2" name="Title 1"/>
          <p:cNvSpPr>
            <a:spLocks noGrp="1"/>
          </p:cNvSpPr>
          <p:nvPr>
            <p:ph type="title"/>
          </p:nvPr>
        </p:nvSpPr>
        <p:spPr/>
        <p:txBody>
          <a:bodyPr/>
          <a:lstStyle/>
          <a:p>
            <a:pPr algn="just"/>
            <a:r>
              <a:rPr lang="en-US" dirty="0" smtClean="0"/>
              <a:t>FRANCE</a:t>
            </a:r>
            <a:endParaRPr lang="el-GR" dirty="0"/>
          </a:p>
        </p:txBody>
      </p:sp>
      <p:pic>
        <p:nvPicPr>
          <p:cNvPr id="4" name="Picture 3" descr="https://encrypted-tbn3.gstatic.com/images?q=tbn:ANd9GcR-yPW10GFKWMrtgCUTJ_0W7KoiRjbdVIp4cMk-pdN7gGwhhQz1uQ">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4941168"/>
            <a:ext cx="1979930" cy="1181735"/>
          </a:xfrm>
          <a:prstGeom prst="rect">
            <a:avLst/>
          </a:prstGeom>
          <a:noFill/>
          <a:ln>
            <a:noFill/>
          </a:ln>
        </p:spPr>
      </p:pic>
      <p:pic>
        <p:nvPicPr>
          <p:cNvPr id="5" name="Picture 4" descr="https://encrypted-tbn3.gstatic.com/images?q=tbn:ANd9GcRZgMYjurX-BG2uGy-wArPIB-4uL06U-kWAabXDR-RaqKZ7-dyz">
            <a:hlinkClick r:id="rId4"/>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75856" y="548680"/>
            <a:ext cx="1687830" cy="876300"/>
          </a:xfrm>
          <a:prstGeom prst="rect">
            <a:avLst/>
          </a:prstGeom>
          <a:noFill/>
          <a:ln>
            <a:noFill/>
          </a:ln>
        </p:spPr>
      </p:pic>
    </p:spTree>
    <p:extLst>
      <p:ext uri="{BB962C8B-B14F-4D97-AF65-F5344CB8AC3E}">
        <p14:creationId xmlns:p14="http://schemas.microsoft.com/office/powerpoint/2010/main" val="3574642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b="1" i="1" dirty="0"/>
              <a:t>The national flag of </a:t>
            </a:r>
            <a:r>
              <a:rPr lang="en-US" b="1" i="1" u="sng" dirty="0"/>
              <a:t>France</a:t>
            </a:r>
            <a:r>
              <a:rPr lang="en-US" b="1" i="1" dirty="0"/>
              <a:t> is a  </a:t>
            </a:r>
            <a:r>
              <a:rPr lang="en-US" b="1" i="1" u="sng" dirty="0" err="1" smtClean="0">
                <a:hlinkClick r:id="rId2" tooltip="Tricolour (flag)"/>
              </a:rPr>
              <a:t>tricolour</a:t>
            </a:r>
            <a:r>
              <a:rPr lang="en-US" b="1" i="1" dirty="0"/>
              <a:t>  featuring three vertical bands </a:t>
            </a:r>
            <a:r>
              <a:rPr lang="en-US" b="1" i="1" dirty="0" err="1"/>
              <a:t>coloured</a:t>
            </a:r>
            <a:r>
              <a:rPr lang="en-US" b="1" i="1" dirty="0"/>
              <a:t> </a:t>
            </a:r>
            <a:r>
              <a:rPr lang="en-US" b="1" i="1" u="sng" dirty="0"/>
              <a:t>blue</a:t>
            </a:r>
            <a:r>
              <a:rPr lang="en-US" b="1" i="1" dirty="0"/>
              <a:t> (</a:t>
            </a:r>
            <a:r>
              <a:rPr lang="en-US" b="1" i="1" u="sng" dirty="0"/>
              <a:t>hoist side</a:t>
            </a:r>
            <a:r>
              <a:rPr lang="en-US" b="1" i="1" dirty="0"/>
              <a:t>), </a:t>
            </a:r>
            <a:r>
              <a:rPr lang="en-US" b="1" i="1" u="sng" dirty="0"/>
              <a:t>white</a:t>
            </a:r>
            <a:r>
              <a:rPr lang="en-US" b="1" i="1" dirty="0"/>
              <a:t>, and </a:t>
            </a:r>
            <a:r>
              <a:rPr lang="en-US" b="1" i="1" u="sng" dirty="0"/>
              <a:t>red</a:t>
            </a:r>
            <a:r>
              <a:rPr lang="en-US" b="1" i="1" dirty="0"/>
              <a:t>. It is known to English speakers as the French </a:t>
            </a:r>
            <a:r>
              <a:rPr lang="en-US" b="1" i="1" dirty="0" err="1"/>
              <a:t>Tricolour</a:t>
            </a:r>
            <a:r>
              <a:rPr lang="en-US" b="1" i="1" dirty="0"/>
              <a:t> or simply the </a:t>
            </a:r>
            <a:r>
              <a:rPr lang="en-US" b="1" i="1" dirty="0" err="1"/>
              <a:t>Tricolour</a:t>
            </a:r>
            <a:r>
              <a:rPr lang="en-US" b="1" i="1" dirty="0"/>
              <a:t>.</a:t>
            </a:r>
            <a:endParaRPr lang="el-GR" dirty="0"/>
          </a:p>
          <a:p>
            <a:pPr algn="just"/>
            <a:endParaRPr lang="el-GR" dirty="0"/>
          </a:p>
        </p:txBody>
      </p:sp>
      <p:sp>
        <p:nvSpPr>
          <p:cNvPr id="3" name="Title 2"/>
          <p:cNvSpPr>
            <a:spLocks noGrp="1"/>
          </p:cNvSpPr>
          <p:nvPr>
            <p:ph type="title"/>
          </p:nvPr>
        </p:nvSpPr>
        <p:spPr/>
        <p:txBody>
          <a:bodyPr>
            <a:normAutofit fontScale="90000"/>
          </a:bodyPr>
          <a:lstStyle/>
          <a:p>
            <a:pPr algn="just"/>
            <a:r>
              <a:rPr lang="en-US" b="1" i="1" u="sng" dirty="0">
                <a:effectLst/>
              </a:rPr>
              <a:t>THE NATIONAL FLAG  </a:t>
            </a:r>
            <a:r>
              <a:rPr lang="el-GR" dirty="0">
                <a:effectLst/>
              </a:rPr>
              <a:t/>
            </a:r>
            <a:br>
              <a:rPr lang="el-GR" dirty="0">
                <a:effectLst/>
              </a:rPr>
            </a:br>
            <a:endParaRPr lang="el-GR" dirty="0"/>
          </a:p>
        </p:txBody>
      </p:sp>
      <p:pic>
        <p:nvPicPr>
          <p:cNvPr id="4" name="Picture 3" descr="https://encrypted-tbn1.gstatic.com/images?q=tbn:ANd9GcRM2Gn7wbpkYjHzBjmBFG57iHYIv0SXb3swgeGbPzViO-GcBFyJKg">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04048" y="4149080"/>
            <a:ext cx="2859385" cy="1676008"/>
          </a:xfrm>
          <a:prstGeom prst="rect">
            <a:avLst/>
          </a:prstGeom>
          <a:noFill/>
          <a:ln>
            <a:noFill/>
          </a:ln>
        </p:spPr>
      </p:pic>
    </p:spTree>
    <p:extLst>
      <p:ext uri="{BB962C8B-B14F-4D97-AF65-F5344CB8AC3E}">
        <p14:creationId xmlns:p14="http://schemas.microsoft.com/office/powerpoint/2010/main" val="2316787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85320"/>
          </a:xfrm>
        </p:spPr>
        <p:txBody>
          <a:bodyPr>
            <a:normAutofit fontScale="92500" lnSpcReduction="20000"/>
          </a:bodyPr>
          <a:lstStyle/>
          <a:p>
            <a:pPr algn="just"/>
            <a:r>
              <a:rPr lang="en-US" dirty="0"/>
              <a:t>The languages of France include the French language and some regional</a:t>
            </a:r>
          </a:p>
          <a:p>
            <a:pPr algn="just"/>
            <a:r>
              <a:rPr lang="en-US" dirty="0"/>
              <a:t> languages. The French language is the only official language of France according to the second article of the French Constitution, and is by far the most widely </a:t>
            </a:r>
            <a:r>
              <a:rPr lang="en-US" dirty="0" err="1"/>
              <a:t>spoken.French</a:t>
            </a:r>
            <a:r>
              <a:rPr lang="en-US" dirty="0"/>
              <a:t> citizens enjoy a high standard of living, with the country performing well in international rankings of education , health care, life expectancy, civil liberties, and human development. The French educational system is highly </a:t>
            </a:r>
            <a:r>
              <a:rPr lang="en-US" dirty="0" err="1"/>
              <a:t>centralised</a:t>
            </a:r>
            <a:r>
              <a:rPr lang="en-US" dirty="0"/>
              <a:t>. It is divided into three different stages: primary education, or </a:t>
            </a:r>
            <a:r>
              <a:rPr lang="en-US" dirty="0" err="1"/>
              <a:t>enseignement</a:t>
            </a:r>
            <a:r>
              <a:rPr lang="en-US" dirty="0"/>
              <a:t>  </a:t>
            </a:r>
            <a:r>
              <a:rPr lang="en-US" dirty="0" err="1"/>
              <a:t>primaire</a:t>
            </a:r>
            <a:r>
              <a:rPr lang="en-US" dirty="0"/>
              <a:t> , corresponding to grade school in the United States; secondary education, or </a:t>
            </a:r>
            <a:r>
              <a:rPr lang="en-US" dirty="0" err="1"/>
              <a:t>collège</a:t>
            </a:r>
            <a:r>
              <a:rPr lang="en-US" dirty="0"/>
              <a:t> and </a:t>
            </a:r>
            <a:r>
              <a:rPr lang="en-US" dirty="0" err="1"/>
              <a:t>lycée</a:t>
            </a:r>
            <a:r>
              <a:rPr lang="en-US" dirty="0"/>
              <a:t>, corresponding to middle and high school in the United States; and higher education </a:t>
            </a:r>
          </a:p>
          <a:p>
            <a:pPr algn="just"/>
            <a:endParaRPr lang="el-GR" dirty="0"/>
          </a:p>
        </p:txBody>
      </p:sp>
      <p:sp>
        <p:nvSpPr>
          <p:cNvPr id="3" name="Title 2"/>
          <p:cNvSpPr>
            <a:spLocks noGrp="1"/>
          </p:cNvSpPr>
          <p:nvPr>
            <p:ph type="title"/>
          </p:nvPr>
        </p:nvSpPr>
        <p:spPr/>
        <p:txBody>
          <a:bodyPr>
            <a:normAutofit fontScale="90000"/>
          </a:bodyPr>
          <a:lstStyle/>
          <a:p>
            <a:pPr algn="just"/>
            <a:r>
              <a:rPr lang="en-US" b="1" i="1" u="sng" dirty="0">
                <a:effectLst/>
              </a:rPr>
              <a:t>THE LANGUAGES </a:t>
            </a:r>
            <a:r>
              <a:rPr lang="el-GR" dirty="0">
                <a:effectLst/>
              </a:rPr>
              <a:t/>
            </a:r>
            <a:br>
              <a:rPr lang="el-GR" dirty="0">
                <a:effectLst/>
              </a:rPr>
            </a:br>
            <a:endParaRPr lang="el-GR" dirty="0"/>
          </a:p>
        </p:txBody>
      </p:sp>
    </p:spTree>
    <p:extLst>
      <p:ext uri="{BB962C8B-B14F-4D97-AF65-F5344CB8AC3E}">
        <p14:creationId xmlns:p14="http://schemas.microsoft.com/office/powerpoint/2010/main" val="379885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a:t>France remains the world's number one tourist destination, and it's not hard to understand why. France has it all - or more or less. It has tourist sights for all tastes. It has some of the </a:t>
            </a:r>
            <a:r>
              <a:rPr lang="en-US" dirty="0" err="1"/>
              <a:t>greates</a:t>
            </a:r>
            <a:r>
              <a:rPr lang="en-US" dirty="0"/>
              <a:t>  beaches in Europe, as well as the highest mountains and the finest historic monuments, such as the Louvre , the Eiffel Tower ,  Disneyland , La </a:t>
            </a:r>
            <a:r>
              <a:rPr lang="en-US" dirty="0" err="1"/>
              <a:t>defence</a:t>
            </a:r>
            <a:r>
              <a:rPr lang="en-US" dirty="0"/>
              <a:t> , Mont Saint Michel , Pantheon  , Versailles and Notre Dame de Paris. France is divided into 22 regions that are further subdivided department’s, the  most idyllic countryside, the most magnificent castles, the finest rivers such as  and plenty more, not to mention some of the best restaurants and the finest wines and more hotels than any other country in Europe. </a:t>
            </a:r>
          </a:p>
          <a:p>
            <a:pPr algn="just"/>
            <a:endParaRPr lang="el-GR" dirty="0"/>
          </a:p>
        </p:txBody>
      </p:sp>
      <p:sp>
        <p:nvSpPr>
          <p:cNvPr id="3" name="Title 2"/>
          <p:cNvSpPr>
            <a:spLocks noGrp="1"/>
          </p:cNvSpPr>
          <p:nvPr>
            <p:ph type="title"/>
          </p:nvPr>
        </p:nvSpPr>
        <p:spPr/>
        <p:txBody>
          <a:bodyPr>
            <a:normAutofit fontScale="90000"/>
          </a:bodyPr>
          <a:lstStyle/>
          <a:p>
            <a:pPr algn="just"/>
            <a:r>
              <a:rPr lang="en-US" b="1" i="1" u="sng" dirty="0">
                <a:effectLst/>
              </a:rPr>
              <a:t>SIGHTS</a:t>
            </a:r>
            <a:r>
              <a:rPr lang="el-GR" dirty="0">
                <a:effectLst/>
              </a:rPr>
              <a:t/>
            </a:r>
            <a:br>
              <a:rPr lang="el-GR" dirty="0">
                <a:effectLst/>
              </a:rPr>
            </a:br>
            <a:endParaRPr lang="el-GR" dirty="0"/>
          </a:p>
        </p:txBody>
      </p:sp>
    </p:spTree>
    <p:extLst>
      <p:ext uri="{BB962C8B-B14F-4D97-AF65-F5344CB8AC3E}">
        <p14:creationId xmlns:p14="http://schemas.microsoft.com/office/powerpoint/2010/main" val="114803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encrypted-tbn1.gstatic.com/images?q=tbn:ANd9GcQwDeBdCNdQ3dK0o4eYu4bRVYCt7H_p51ZWdSb8yfTqRZMn3kko">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836712"/>
            <a:ext cx="2202180" cy="12763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descr="https://encrypted-tbn3.gstatic.com/images?q=tbn:ANd9GcR0j-QRMcJ6C02TnOBfLwglc0qZT9qRvrp8psDPuttmJChqWmp_Hw">
            <a:hlinkClick r:id="rId4"/>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70609" y="1268760"/>
            <a:ext cx="2059940" cy="12192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6" name="Picture 5" descr="https://encrypted-tbn3.gstatic.com/images?q=tbn:ANd9GcQLavlCTayip5V5QRvunvfoAoFmQA43281mpgt9vElmPNlA2eW4">
            <a:hlinkClick r:id="rId6"/>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29690" y="3861048"/>
            <a:ext cx="2286000" cy="151511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7" name="Picture 6" descr="https://encrypted-tbn0.gstatic.com/images?q=tbn:ANd9GcTP4X8nbhiL3EwUMGUaANFmdE3Pl7_DLY2V1reBU9tlIW5Vnwe46g">
            <a:hlinkClick r:id="rId8"/>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434558" y="3861048"/>
            <a:ext cx="2019300" cy="13430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8" name="Wave 21"/>
          <p:cNvSpPr>
            <a:spLocks noChangeArrowheads="1"/>
          </p:cNvSpPr>
          <p:nvPr/>
        </p:nvSpPr>
        <p:spPr bwMode="auto">
          <a:xfrm>
            <a:off x="1259632" y="2276872"/>
            <a:ext cx="1724025" cy="666750"/>
          </a:xfrm>
          <a:prstGeom prst="wave">
            <a:avLst>
              <a:gd name="adj1" fmla="val 12500"/>
              <a:gd name="adj2" fmla="val 0"/>
            </a:avLst>
          </a:prstGeom>
          <a:solidFill>
            <a:srgbClr val="8064A2"/>
          </a:solidFill>
          <a:ln w="38100">
            <a:solidFill>
              <a:srgbClr val="FFFFFF"/>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l-GR" altLang="el-GR" sz="1100" b="0" i="0" u="none" strike="noStrike" cap="none" normalizeH="0" baseline="0" smtClean="0">
                <a:ln>
                  <a:noFill/>
                </a:ln>
                <a:solidFill>
                  <a:schemeClr val="tx1"/>
                </a:solidFill>
                <a:effectLst/>
                <a:latin typeface="Calibri" pitchFamily="34" charset="0"/>
                <a:cs typeface="Arial" pitchFamily="34" charset="0"/>
              </a:rPr>
              <a:t>La defence</a:t>
            </a:r>
            <a:endParaRPr kumimoji="0" lang="el-GR" alt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Horizontal Scroll 3"/>
          <p:cNvSpPr>
            <a:spLocks noChangeArrowheads="1"/>
          </p:cNvSpPr>
          <p:nvPr/>
        </p:nvSpPr>
        <p:spPr bwMode="auto">
          <a:xfrm>
            <a:off x="6830443" y="548680"/>
            <a:ext cx="1600200" cy="819150"/>
          </a:xfrm>
          <a:prstGeom prst="horizontalScroll">
            <a:avLst>
              <a:gd name="adj" fmla="val 12500"/>
            </a:avLst>
          </a:prstGeom>
          <a:solidFill>
            <a:srgbClr val="4BACC6"/>
          </a:solidFill>
          <a:ln w="38100">
            <a:solidFill>
              <a:srgbClr val="FFFFFF"/>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l-GR" altLang="el-GR" sz="1100" b="1" i="1" u="none" strike="noStrike" cap="none" normalizeH="0" baseline="0" smtClean="0">
                <a:ln>
                  <a:noFill/>
                </a:ln>
                <a:solidFill>
                  <a:schemeClr val="tx1"/>
                </a:solidFill>
                <a:effectLst/>
                <a:latin typeface="Calibri" pitchFamily="34" charset="0"/>
                <a:cs typeface="Arial" pitchFamily="34" charset="0"/>
              </a:rPr>
              <a:t>Eiffel Tower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alt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Curved Down Ribbon 16"/>
          <p:cNvSpPr>
            <a:spLocks noChangeArrowheads="1"/>
          </p:cNvSpPr>
          <p:nvPr/>
        </p:nvSpPr>
        <p:spPr bwMode="auto">
          <a:xfrm>
            <a:off x="1210677" y="5733256"/>
            <a:ext cx="1724025" cy="685800"/>
          </a:xfrm>
          <a:prstGeom prst="ellipseRibbon">
            <a:avLst>
              <a:gd name="adj1" fmla="val 25000"/>
              <a:gd name="adj2" fmla="val 50000"/>
              <a:gd name="adj3" fmla="val 25000"/>
            </a:avLst>
          </a:prstGeom>
          <a:solidFill>
            <a:srgbClr val="890C00"/>
          </a:solidFill>
          <a:ln w="38100">
            <a:solidFill>
              <a:srgbClr val="810C00"/>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altLang="el-GR" sz="1100" b="1" i="1" u="none" strike="noStrike" cap="none" normalizeH="0" baseline="0" smtClean="0">
                <a:ln>
                  <a:noFill/>
                </a:ln>
                <a:solidFill>
                  <a:schemeClr val="tx1"/>
                </a:solidFill>
                <a:effectLst/>
                <a:latin typeface="Calibri" pitchFamily="34" charset="0"/>
                <a:cs typeface="Arial" pitchFamily="34" charset="0"/>
              </a:rPr>
              <a:t>Versailles</a:t>
            </a:r>
            <a:endParaRPr kumimoji="0" lang="el-GR" alt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Down Ribbon 20"/>
          <p:cNvSpPr>
            <a:spLocks noChangeArrowheads="1"/>
          </p:cNvSpPr>
          <p:nvPr/>
        </p:nvSpPr>
        <p:spPr bwMode="auto">
          <a:xfrm>
            <a:off x="6416595" y="5411923"/>
            <a:ext cx="1828800" cy="819150"/>
          </a:xfrm>
          <a:prstGeom prst="ribbon">
            <a:avLst>
              <a:gd name="adj1" fmla="val 16667"/>
              <a:gd name="adj2" fmla="val 50000"/>
            </a:avLst>
          </a:prstGeom>
          <a:solidFill>
            <a:srgbClr val="C0504D"/>
          </a:solidFill>
          <a:ln w="38100">
            <a:solidFill>
              <a:srgbClr val="FFFFFF"/>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l-GR" altLang="el-GR" sz="1100" b="1" i="1" u="none" strike="noStrike" cap="none" normalizeH="0" baseline="0" smtClean="0">
                <a:ln>
                  <a:noFill/>
                </a:ln>
                <a:solidFill>
                  <a:schemeClr val="tx1"/>
                </a:solidFill>
                <a:effectLst/>
                <a:latin typeface="Calibri" pitchFamily="34" charset="0"/>
                <a:cs typeface="Arial" pitchFamily="34" charset="0"/>
              </a:rPr>
              <a:t>Disneyland</a:t>
            </a:r>
            <a:endParaRPr kumimoji="0" lang="el-GR" alt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32411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encrypted-tbn2.gstatic.com/images?q=tbn:ANd9GcS3_wA72QeBAxq1Mjt19N2F1PsfUoXNCEK6s4Fkm583bL7nrqEZFA">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9247" y="3976068"/>
            <a:ext cx="1767169" cy="190120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5" name="Double Wave 14"/>
          <p:cNvSpPr>
            <a:spLocks noChangeArrowheads="1"/>
          </p:cNvSpPr>
          <p:nvPr/>
        </p:nvSpPr>
        <p:spPr bwMode="auto">
          <a:xfrm>
            <a:off x="6296835" y="2686424"/>
            <a:ext cx="2114550" cy="685800"/>
          </a:xfrm>
          <a:prstGeom prst="doubleWave">
            <a:avLst>
              <a:gd name="adj1" fmla="val 6250"/>
              <a:gd name="adj2" fmla="val 0"/>
            </a:avLst>
          </a:prstGeom>
          <a:solidFill>
            <a:srgbClr val="9BBB59"/>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l-GR" sz="1200"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Louvre </a:t>
            </a:r>
            <a:endParaRPr kumimoji="0" lang="en-US" alt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l-G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5" descr="https://encrypted-tbn2.gstatic.com/images?q=tbn:ANd9GcSC_4XMiA7YCNxf3nzjTYcSQaZJmuPZFgtJ8lHiJY-lvdTXAbC5">
            <a:hlinkClick r:id="rId4"/>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0114" y="4081996"/>
            <a:ext cx="2139717" cy="168934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Up Ribbon 18"/>
          <p:cNvSpPr>
            <a:spLocks noChangeArrowheads="1"/>
          </p:cNvSpPr>
          <p:nvPr/>
        </p:nvSpPr>
        <p:spPr bwMode="auto">
          <a:xfrm>
            <a:off x="-2028825" y="3025775"/>
            <a:ext cx="1733550" cy="714375"/>
          </a:xfrm>
          <a:prstGeom prst="ribbon2">
            <a:avLst>
              <a:gd name="adj1" fmla="val 16667"/>
              <a:gd name="adj2" fmla="val 50000"/>
            </a:avLst>
          </a:prstGeom>
          <a:solidFill>
            <a:srgbClr val="4F81BD"/>
          </a:solidFill>
          <a:ln w="38100">
            <a:solidFill>
              <a:srgbClr val="FFFFFF"/>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l-GR" sz="1200" b="1" i="1"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Mont Saint Michel</a:t>
            </a:r>
            <a:endParaRPr kumimoji="0" lang="en-US" alt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Curved Up Ribbon 19"/>
          <p:cNvSpPr>
            <a:spLocks noChangeArrowheads="1"/>
          </p:cNvSpPr>
          <p:nvPr/>
        </p:nvSpPr>
        <p:spPr bwMode="auto">
          <a:xfrm>
            <a:off x="-2493963" y="809625"/>
            <a:ext cx="2257425" cy="819150"/>
          </a:xfrm>
          <a:prstGeom prst="ellipseRibbon2">
            <a:avLst>
              <a:gd name="adj1" fmla="val 25000"/>
              <a:gd name="adj2" fmla="val 50000"/>
              <a:gd name="adj3" fmla="val 12500"/>
            </a:avLst>
          </a:prstGeom>
          <a:solidFill>
            <a:srgbClr val="F79646"/>
          </a:solidFill>
          <a:ln w="38100">
            <a:solidFill>
              <a:srgbClr val="FFFFFF"/>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l-GR" sz="1200" b="1" i="1"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Pantheon</a:t>
            </a:r>
            <a:endParaRPr kumimoji="0" lang="en-US" alt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29"/>
          <p:cNvSpPr>
            <a:spLocks noChangeArrowheads="1"/>
          </p:cNvSpPr>
          <p:nvPr/>
        </p:nvSpPr>
        <p:spPr bwMode="auto">
          <a:xfrm>
            <a:off x="5004048" y="4005064"/>
            <a:ext cx="1371600" cy="590550"/>
          </a:xfrm>
          <a:prstGeom prst="rect">
            <a:avLst/>
          </a:prstGeom>
          <a:solidFill>
            <a:srgbClr val="C0504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l-GR" sz="12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NOTRE DAME DE PARIS</a:t>
            </a:r>
            <a:endParaRPr kumimoji="0" lang="en-US" alt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alt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9"/>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900" b="0" i="0" u="none" strike="noStrike" cap="none" normalizeH="0" baseline="0" smtClean="0">
                <a:ln>
                  <a:noFill/>
                </a:ln>
                <a:solidFill>
                  <a:schemeClr val="tx1"/>
                </a:solidFill>
                <a:effectLst/>
                <a:latin typeface="Arial" pitchFamily="34" charset="0"/>
                <a:cs typeface="Arial" pitchFamily="34" charset="0"/>
              </a:rPr>
              <a:t/>
            </a:r>
            <a:br>
              <a:rPr kumimoji="0" lang="el-GR" altLang="el-GR" sz="900" b="0" i="0" u="none" strike="noStrike" cap="none" normalizeH="0" baseline="0" smtClean="0">
                <a:ln>
                  <a:noFill/>
                </a:ln>
                <a:solidFill>
                  <a:schemeClr val="tx1"/>
                </a:solidFill>
                <a:effectLst/>
                <a:latin typeface="Arial" pitchFamily="34" charset="0"/>
                <a:cs typeface="Arial" pitchFamily="34" charset="0"/>
              </a:rPr>
            </a:br>
            <a:endParaRPr kumimoji="0" lang="en-US" altLang="el-GR"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0" y="914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alt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2"/>
          <p:cNvSpPr>
            <a:spLocks noChangeArrowheads="1"/>
          </p:cNvSpPr>
          <p:nvPr/>
        </p:nvSpPr>
        <p:spPr bwMode="auto">
          <a:xfrm>
            <a:off x="0" y="1371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alt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3"/>
          <p:cNvSpPr>
            <a:spLocks noChangeArrowheads="1"/>
          </p:cNvSpPr>
          <p:nvPr/>
        </p:nvSpPr>
        <p:spPr bwMode="auto">
          <a:xfrm>
            <a:off x="0" y="1828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alt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6"/>
          <p:cNvSpPr>
            <a:spLocks noChangeArrowheads="1"/>
          </p:cNvSpPr>
          <p:nvPr/>
        </p:nvSpPr>
        <p:spPr bwMode="auto">
          <a:xfrm>
            <a:off x="-28575" y="239114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altLang="el-GR" sz="1800" b="0" i="0" u="none" strike="noStrike" cap="none" normalizeH="0" baseline="0" smtClean="0">
              <a:ln>
                <a:noFill/>
              </a:ln>
              <a:solidFill>
                <a:schemeClr val="tx1"/>
              </a:solidFill>
              <a:effectLst/>
              <a:latin typeface="Arial" pitchFamily="34" charset="0"/>
              <a:cs typeface="Arial" pitchFamily="34" charset="0"/>
            </a:endParaRPr>
          </a:p>
        </p:txBody>
      </p:sp>
      <p:pic>
        <p:nvPicPr>
          <p:cNvPr id="16" name="Picture 15" descr="https://encrypted-tbn3.gstatic.com/images?q=tbn:ANd9GcSw5w0zW5VOBfmBL5gDejTkPHIbST4KmyTV8WehtmBy4nklZD4">
            <a:hlinkClick r:id="rId6"/>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96136" y="685799"/>
            <a:ext cx="2615249" cy="1933949"/>
          </a:xfrm>
          <a:prstGeom prst="rect">
            <a:avLst/>
          </a:prstGeom>
          <a:ln>
            <a:noFill/>
          </a:ln>
          <a:effectLst>
            <a:softEdge rad="112500"/>
          </a:effectLst>
        </p:spPr>
      </p:pic>
      <p:pic>
        <p:nvPicPr>
          <p:cNvPr id="17" name="Picture 16" descr="https://encrypted-tbn1.gstatic.com/images?q=tbn:ANd9GcSRTqvZQ6wBNMqn51b38BALMBXOI3zNFZrCBy5mwEZld9ZNM3SXdw">
            <a:hlinkClick r:id="rId8"/>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62732" y="914400"/>
            <a:ext cx="2072005" cy="1343025"/>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18" name="Up Ribbon 18"/>
          <p:cNvSpPr>
            <a:spLocks noChangeArrowheads="1"/>
          </p:cNvSpPr>
          <p:nvPr/>
        </p:nvSpPr>
        <p:spPr bwMode="auto">
          <a:xfrm>
            <a:off x="2875429" y="5520084"/>
            <a:ext cx="1733550" cy="714375"/>
          </a:xfrm>
          <a:prstGeom prst="ribbon2">
            <a:avLst>
              <a:gd name="adj1" fmla="val 16667"/>
              <a:gd name="adj2" fmla="val 50000"/>
            </a:avLst>
          </a:prstGeom>
          <a:solidFill>
            <a:srgbClr val="4F81BD"/>
          </a:solidFill>
          <a:ln w="38100">
            <a:solidFill>
              <a:srgbClr val="FFFFFF"/>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l-GR" altLang="el-GR" sz="1100" b="1" i="1" u="none" strike="noStrike" cap="none" normalizeH="0" baseline="0" smtClean="0">
                <a:ln>
                  <a:noFill/>
                </a:ln>
                <a:solidFill>
                  <a:schemeClr val="tx1"/>
                </a:solidFill>
                <a:effectLst/>
                <a:latin typeface="Calibri" pitchFamily="34" charset="0"/>
                <a:cs typeface="Arial" pitchFamily="34" charset="0"/>
              </a:rPr>
              <a:t>Mont Saint Michel</a:t>
            </a:r>
            <a:endParaRPr kumimoji="0" lang="el-GR" alt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Curved Up Ribbon 19"/>
          <p:cNvSpPr>
            <a:spLocks noChangeArrowheads="1"/>
          </p:cNvSpPr>
          <p:nvPr/>
        </p:nvSpPr>
        <p:spPr bwMode="auto">
          <a:xfrm>
            <a:off x="1419225" y="2619749"/>
            <a:ext cx="2257425" cy="819150"/>
          </a:xfrm>
          <a:prstGeom prst="ellipseRibbon2">
            <a:avLst>
              <a:gd name="adj1" fmla="val 25000"/>
              <a:gd name="adj2" fmla="val 50000"/>
              <a:gd name="adj3" fmla="val 12500"/>
            </a:avLst>
          </a:prstGeom>
          <a:solidFill>
            <a:srgbClr val="F79646"/>
          </a:solidFill>
          <a:ln w="38100">
            <a:solidFill>
              <a:srgbClr val="FFFFFF"/>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l-GR" altLang="el-GR" sz="1100" b="1" i="1" u="none" strike="noStrike" cap="none" normalizeH="0" baseline="0" smtClean="0">
                <a:ln>
                  <a:noFill/>
                </a:ln>
                <a:solidFill>
                  <a:schemeClr val="tx1"/>
                </a:solidFill>
                <a:effectLst/>
                <a:latin typeface="Calibri" pitchFamily="34" charset="0"/>
                <a:cs typeface="Arial" pitchFamily="34" charset="0"/>
              </a:rPr>
              <a:t>Pantheon</a:t>
            </a:r>
            <a:endParaRPr kumimoji="0" lang="el-GR" alt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52976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b="1" i="1" dirty="0"/>
              <a:t>Many French artists have been among the most renowned of their time, and France is still recognized in the world for its rich cultural tradition.</a:t>
            </a:r>
            <a:endParaRPr lang="el-GR" dirty="0"/>
          </a:p>
          <a:p>
            <a:pPr algn="just" fontAlgn="base"/>
            <a:r>
              <a:rPr lang="en-US" b="1" i="1" dirty="0"/>
              <a:t>If you’re curious about French food habits you have to learn that  French way of eating is completely different than our. The culture of </a:t>
            </a:r>
            <a:r>
              <a:rPr lang="en-US" b="1" i="1" u="sng" dirty="0">
                <a:hlinkClick r:id="rId2" tooltip="France"/>
              </a:rPr>
              <a:t>France</a:t>
            </a:r>
            <a:r>
              <a:rPr lang="en-US" b="1" i="1" dirty="0"/>
              <a:t> and of the </a:t>
            </a:r>
            <a:r>
              <a:rPr lang="en-US" b="1" i="1" u="sng" dirty="0">
                <a:hlinkClick r:id="rId3" tooltip="French people"/>
              </a:rPr>
              <a:t>French people</a:t>
            </a:r>
            <a:r>
              <a:rPr lang="en-US" b="1" i="1" dirty="0"/>
              <a:t> has been shaped by </a:t>
            </a:r>
            <a:r>
              <a:rPr lang="en-US" b="1" i="1" u="sng" dirty="0">
                <a:hlinkClick r:id="rId4" tooltip="Geography of France"/>
              </a:rPr>
              <a:t>geography</a:t>
            </a:r>
            <a:r>
              <a:rPr lang="en-US" b="1" i="1" dirty="0"/>
              <a:t>, by profound </a:t>
            </a:r>
            <a:r>
              <a:rPr lang="en-US" b="1" i="1" u="sng" dirty="0">
                <a:hlinkClick r:id="rId5" tooltip="History of France"/>
              </a:rPr>
              <a:t>historical events</a:t>
            </a:r>
            <a:r>
              <a:rPr lang="en-US" b="1" i="1" dirty="0"/>
              <a:t>, and by foreign and internal forces and groups.  It’s all about the French attitude about everyday life. So many people still stand in line to the local </a:t>
            </a:r>
            <a:r>
              <a:rPr lang="en-US" b="1" i="1" dirty="0" err="1"/>
              <a:t>boulangerie</a:t>
            </a:r>
            <a:r>
              <a:rPr lang="en-US" b="1" i="1" dirty="0"/>
              <a:t>, waiting on their turn to buy fresh bread every morning and in the afternoons they are there again, either to pick up more bread.  </a:t>
            </a:r>
            <a:endParaRPr lang="el-GR" dirty="0"/>
          </a:p>
          <a:p>
            <a:pPr algn="just"/>
            <a:endParaRPr lang="el-GR" dirty="0"/>
          </a:p>
        </p:txBody>
      </p:sp>
    </p:spTree>
    <p:extLst>
      <p:ext uri="{BB962C8B-B14F-4D97-AF65-F5344CB8AC3E}">
        <p14:creationId xmlns:p14="http://schemas.microsoft.com/office/powerpoint/2010/main" val="2894437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b="1" i="1" dirty="0"/>
              <a:t>The north and northwest have a temperate climate, while a combination of maritime influences, </a:t>
            </a:r>
            <a:r>
              <a:rPr lang="en-US" b="1" i="1" dirty="0">
                <a:hlinkClick r:id="rId2" tooltip="Latitude"/>
              </a:rPr>
              <a:t>latitude</a:t>
            </a:r>
            <a:r>
              <a:rPr lang="en-US" b="1" i="1" dirty="0"/>
              <a:t> and altitude produce a varied climate in the rest of Metropolitan France.</a:t>
            </a:r>
            <a:r>
              <a:rPr lang="en-US" b="1" i="1" baseline="30000" dirty="0">
                <a:hlinkClick r:id="rId3"/>
              </a:rPr>
              <a:t>[64]</a:t>
            </a:r>
            <a:r>
              <a:rPr lang="en-US" b="1" i="1" dirty="0"/>
              <a:t> Most of France in the south has a </a:t>
            </a:r>
            <a:r>
              <a:rPr lang="en-US" b="1" i="1" dirty="0">
                <a:hlinkClick r:id="rId4" tooltip="Mediterranean climate"/>
              </a:rPr>
              <a:t>Mediterranean climate</a:t>
            </a:r>
            <a:r>
              <a:rPr lang="en-US" b="1" i="1" dirty="0"/>
              <a:t> that prevails. In the west, the climate is predominantly </a:t>
            </a:r>
            <a:r>
              <a:rPr lang="en-US" b="1" i="1" dirty="0">
                <a:hlinkClick r:id="rId5" tooltip="Oceanic climate"/>
              </a:rPr>
              <a:t>oceanic</a:t>
            </a:r>
            <a:r>
              <a:rPr lang="en-US" b="1" i="1" dirty="0"/>
              <a:t> with a high level of rainfall, mild winters and warm summers. Inland the climate becomes more </a:t>
            </a:r>
            <a:r>
              <a:rPr lang="en-US" b="1" i="1" dirty="0">
                <a:hlinkClick r:id="rId6" tooltip="Continental climate"/>
              </a:rPr>
              <a:t>continental</a:t>
            </a:r>
            <a:r>
              <a:rPr lang="en-US" b="1" i="1" dirty="0"/>
              <a:t> with hot, stormy summers, colder winters and less rain. The </a:t>
            </a:r>
            <a:r>
              <a:rPr lang="en-US" b="1" i="1" dirty="0">
                <a:hlinkClick r:id="rId7" tooltip="Climate of the Alps"/>
              </a:rPr>
              <a:t>climate of the </a:t>
            </a:r>
            <a:r>
              <a:rPr lang="en-US" b="1" i="1" dirty="0" err="1">
                <a:hlinkClick r:id="rId7" tooltip="Climate of the Alps"/>
              </a:rPr>
              <a:t>Alps</a:t>
            </a:r>
            <a:r>
              <a:rPr lang="en-US" b="1" i="1" dirty="0" err="1"/>
              <a:t>and</a:t>
            </a:r>
            <a:r>
              <a:rPr lang="en-US" b="1" i="1" dirty="0"/>
              <a:t> other mountainous regions is mainly </a:t>
            </a:r>
            <a:r>
              <a:rPr lang="en-US" b="1" i="1" dirty="0">
                <a:hlinkClick r:id="rId8" tooltip="Alpine climate"/>
              </a:rPr>
              <a:t>alpine</a:t>
            </a:r>
            <a:r>
              <a:rPr lang="en-US" b="1" i="1" dirty="0"/>
              <a:t>, with the number of days with temperatures below freezing over 150 per year and snow cover lasting for up to six months. La </a:t>
            </a:r>
            <a:r>
              <a:rPr lang="en-US" b="1" i="1" dirty="0" err="1"/>
              <a:t>defence</a:t>
            </a:r>
            <a:endParaRPr lang="en-US" b="1" i="1" dirty="0"/>
          </a:p>
          <a:p>
            <a:pPr algn="just"/>
            <a:r>
              <a:rPr lang="en-US" b="1" i="1" dirty="0"/>
              <a:t> </a:t>
            </a:r>
            <a:endParaRPr lang="el-GR" dirty="0"/>
          </a:p>
        </p:txBody>
      </p:sp>
      <p:sp>
        <p:nvSpPr>
          <p:cNvPr id="3" name="Title 2"/>
          <p:cNvSpPr>
            <a:spLocks noGrp="1"/>
          </p:cNvSpPr>
          <p:nvPr>
            <p:ph type="title"/>
          </p:nvPr>
        </p:nvSpPr>
        <p:spPr/>
        <p:txBody>
          <a:bodyPr/>
          <a:lstStyle/>
          <a:p>
            <a:pPr algn="just"/>
            <a:r>
              <a:rPr lang="en-US" b="1" i="1" u="heavy" dirty="0">
                <a:effectLst/>
              </a:rPr>
              <a:t>CLIMATE</a:t>
            </a:r>
            <a:endParaRPr lang="el-GR" dirty="0"/>
          </a:p>
        </p:txBody>
      </p:sp>
    </p:spTree>
    <p:extLst>
      <p:ext uri="{BB962C8B-B14F-4D97-AF65-F5344CB8AC3E}">
        <p14:creationId xmlns:p14="http://schemas.microsoft.com/office/powerpoint/2010/main" val="380500958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21</TotalTime>
  <Words>970</Words>
  <Application>Microsoft Office PowerPoint</Application>
  <PresentationFormat>On-screen Show (4:3)</PresentationFormat>
  <Paragraphs>43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Paper</vt:lpstr>
      <vt:lpstr>FRANCE</vt:lpstr>
      <vt:lpstr>FRANCE</vt:lpstr>
      <vt:lpstr>THE NATIONAL FLAG   </vt:lpstr>
      <vt:lpstr>THE LANGUAGES  </vt:lpstr>
      <vt:lpstr>SIGHTS </vt:lpstr>
      <vt:lpstr>PowerPoint Presentation</vt:lpstr>
      <vt:lpstr>PowerPoint Presentation</vt:lpstr>
      <vt:lpstr>PowerPoint Presentation</vt:lpstr>
      <vt:lpstr>CLIMATE</vt:lpstr>
      <vt:lpstr>Culture</vt:lpstr>
      <vt:lpstr>PowerPoint Presentation</vt:lpstr>
      <vt:lpstr>Area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FRANCE</dc:title>
  <dc:creator>Admin</dc:creator>
  <cp:lastModifiedBy>Admin</cp:lastModifiedBy>
  <cp:revision>3</cp:revision>
  <dcterms:created xsi:type="dcterms:W3CDTF">2014-06-03T04:32:25Z</dcterms:created>
  <dcterms:modified xsi:type="dcterms:W3CDTF">2014-06-03T07:02:57Z</dcterms:modified>
</cp:coreProperties>
</file>