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83" r:id="rId2"/>
    <p:sldId id="275" r:id="rId3"/>
    <p:sldId id="256" r:id="rId4"/>
    <p:sldId id="258" r:id="rId5"/>
    <p:sldId id="259" r:id="rId6"/>
    <p:sldId id="260" r:id="rId7"/>
    <p:sldId id="261" r:id="rId8"/>
    <p:sldId id="262" r:id="rId9"/>
    <p:sldId id="263" r:id="rId10"/>
    <p:sldId id="276" r:id="rId11"/>
    <p:sldId id="266" r:id="rId12"/>
    <p:sldId id="265" r:id="rId13"/>
    <p:sldId id="267" r:id="rId14"/>
    <p:sldId id="268" r:id="rId15"/>
    <p:sldId id="269" r:id="rId16"/>
    <p:sldId id="273" r:id="rId17"/>
    <p:sldId id="274" r:id="rId18"/>
    <p:sldId id="277" r:id="rId19"/>
    <p:sldId id="278" r:id="rId20"/>
    <p:sldId id="279" r:id="rId21"/>
    <p:sldId id="280" r:id="rId22"/>
    <p:sldId id="281" r:id="rId23"/>
    <p:sldId id="282"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4284"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361FB-B217-4ABB-BDD4-FB2E2D8F7777}" type="datetimeFigureOut">
              <a:rPr lang="it-IT" smtClean="0"/>
              <a:pPr/>
              <a:t>11/06/2014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2380F-7619-4030-B6D7-35633407019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322380F-7619-4030-B6D7-35633407019C}"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322380F-7619-4030-B6D7-35633407019C}"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A24570-3E7D-4C38-9A13-8E106032AD99}" type="slidenum">
              <a:rPr lang="it-IT" smtClean="0"/>
              <a:pPr/>
              <a:t>‹N›</a:t>
            </a:fld>
            <a:endParaRPr lang="it-IT"/>
          </a:p>
        </p:txBody>
      </p:sp>
    </p:spTree>
  </p:cSld>
  <p:clrMapOvr>
    <a:masterClrMapping/>
  </p:clrMapOvr>
  <p:transition spd="med" advClick="0" advTm="1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5A19CED-1A17-45D3-B1C9-DCBAD5A3958A}"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05A24570-3E7D-4C38-9A13-8E106032AD99}"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Click="0" advTm="1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5A19CED-1A17-45D3-B1C9-DCBAD5A3958A}" type="datetimeFigureOut">
              <a:rPr lang="it-IT" smtClean="0"/>
              <a:pPr/>
              <a:t>11/06/2014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A24570-3E7D-4C38-9A13-8E106032AD99}"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Click="0" advTm="10000">
    <p:rand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gif"/><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76672"/>
            <a:ext cx="8147248" cy="4104456"/>
          </a:xfrm>
        </p:spPr>
        <p:txBody>
          <a:bodyPr>
            <a:normAutofit/>
          </a:bodyPr>
          <a:lstStyle/>
          <a:p>
            <a:pPr algn="ctr"/>
            <a:r>
              <a:rPr lang="it-IT" dirty="0" smtClean="0"/>
              <a:t>WE ARE GOING TO AUSTRALIA WHERE  WE’LL MEET ITS NATIONAL FOOTBALL TEAM, TOGETHER WITH TEDDY</a:t>
            </a:r>
            <a:br>
              <a:rPr lang="it-IT" dirty="0" smtClean="0"/>
            </a:br>
            <a:endParaRPr lang="it-IT" dirty="0"/>
          </a:p>
        </p:txBody>
      </p:sp>
      <p:pic>
        <p:nvPicPr>
          <p:cNvPr id="4" name="Segnaposto contenuto 3" descr="teddy.jpg"/>
          <p:cNvPicPr>
            <a:picLocks noGrp="1" noChangeAspect="1"/>
          </p:cNvPicPr>
          <p:nvPr>
            <p:ph idx="1"/>
          </p:nvPr>
        </p:nvPicPr>
        <p:blipFill>
          <a:blip r:embed="rId2" cstate="print"/>
          <a:stretch>
            <a:fillRect/>
          </a:stretch>
        </p:blipFill>
        <p:spPr>
          <a:xfrm>
            <a:off x="827584" y="3933056"/>
            <a:ext cx="3408378" cy="2556283"/>
          </a:xfrm>
          <a:prstGeom prst="rect">
            <a:avLst/>
          </a:prstGeom>
        </p:spPr>
      </p:pic>
      <p:sp>
        <p:nvSpPr>
          <p:cNvPr id="6" name="Rettangolo 5"/>
          <p:cNvSpPr/>
          <p:nvPr/>
        </p:nvSpPr>
        <p:spPr>
          <a:xfrm>
            <a:off x="4716016" y="4365104"/>
            <a:ext cx="3888432" cy="1938992"/>
          </a:xfrm>
          <a:prstGeom prst="rect">
            <a:avLst/>
          </a:prstGeom>
        </p:spPr>
        <p:txBody>
          <a:bodyPr wrap="square">
            <a:spAutoFit/>
          </a:bodyPr>
          <a:lstStyle/>
          <a:p>
            <a:r>
              <a:rPr lang="it-IT" b="1" dirty="0" smtClean="0">
                <a:ln/>
                <a:solidFill>
                  <a:schemeClr val="accent3"/>
                </a:solidFill>
              </a:rPr>
              <a:t> </a:t>
            </a:r>
            <a:r>
              <a:rPr lang="it-IT" sz="2400" b="1" dirty="0" smtClean="0">
                <a:ln/>
                <a:solidFill>
                  <a:schemeClr val="accent3"/>
                </a:solidFill>
              </a:rPr>
              <a:t>THE FIFTH GRADERS OF THE ANAGNI “DE MAGISTRIS” AND “OSTERIA DELLA FONTANA” SCHOOLS</a:t>
            </a:r>
            <a:endParaRPr lang="it-IT" sz="2400" dirty="0"/>
          </a:p>
        </p:txBody>
      </p:sp>
    </p:spTree>
  </p:cSld>
  <p:clrMapOvr>
    <a:masterClrMapping/>
  </p:clrMapOvr>
  <p:transition spd="med" advClick="0" advTm="1000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908720"/>
            <a:ext cx="7859216" cy="938368"/>
          </a:xfrm>
        </p:spPr>
        <p:txBody>
          <a:bodyPr>
            <a:normAutofit fontScale="90000"/>
          </a:bodyPr>
          <a:lstStyle/>
          <a:p>
            <a: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WEATHER AND CLIMATE</a:t>
            </a:r>
            <a:br>
              <a:rPr lang="it-IT"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it-IT" dirty="0"/>
          </a:p>
        </p:txBody>
      </p:sp>
      <p:pic>
        <p:nvPicPr>
          <p:cNvPr id="4" name="Segnaposto contenuto 3" descr="_weather_sm.jpg"/>
          <p:cNvPicPr>
            <a:picLocks noGrp="1" noChangeAspect="1"/>
          </p:cNvPicPr>
          <p:nvPr>
            <p:ph idx="1"/>
          </p:nvPr>
        </p:nvPicPr>
        <p:blipFill>
          <a:blip r:embed="rId2" cstate="print"/>
          <a:stretch>
            <a:fillRect/>
          </a:stretch>
        </p:blipFill>
        <p:spPr>
          <a:xfrm>
            <a:off x="467544" y="2420888"/>
            <a:ext cx="3456384" cy="3315816"/>
          </a:xfrm>
        </p:spPr>
      </p:pic>
      <p:sp>
        <p:nvSpPr>
          <p:cNvPr id="6" name="CasellaDiTesto 5"/>
          <p:cNvSpPr txBox="1"/>
          <p:nvPr/>
        </p:nvSpPr>
        <p:spPr>
          <a:xfrm>
            <a:off x="755576" y="1340768"/>
            <a:ext cx="7632848" cy="646331"/>
          </a:xfrm>
          <a:prstGeom prst="rect">
            <a:avLst/>
          </a:prstGeom>
          <a:noFill/>
        </p:spPr>
        <p:txBody>
          <a:bodyPr wrap="square" rtlCol="0">
            <a:spAutoFit/>
          </a:bodyPr>
          <a:lstStyle/>
          <a:p>
            <a:r>
              <a:rPr lang="it-IT" dirty="0" smtClean="0">
                <a:latin typeface="Algerian" pitchFamily="82" charset="0"/>
              </a:rPr>
              <a:t>AUSTRALIA IS USUALY WARM AND DRY. IT IS NEVER VERY COLD. IT SNOWS ONLY IN TASMANIA AND IN THE AUSTRALIAN ALPS.</a:t>
            </a:r>
            <a:endParaRPr lang="it-IT" dirty="0">
              <a:latin typeface="Algerian" pitchFamily="82" charset="0"/>
            </a:endParaRPr>
          </a:p>
        </p:txBody>
      </p:sp>
      <p:sp>
        <p:nvSpPr>
          <p:cNvPr id="7" name="CasellaDiTesto 6"/>
          <p:cNvSpPr txBox="1"/>
          <p:nvPr/>
        </p:nvSpPr>
        <p:spPr>
          <a:xfrm>
            <a:off x="4788024" y="2636912"/>
            <a:ext cx="3888432" cy="2308324"/>
          </a:xfrm>
          <a:prstGeom prst="rect">
            <a:avLst/>
          </a:prstGeom>
          <a:noFill/>
        </p:spPr>
        <p:txBody>
          <a:bodyPr wrap="square" rtlCol="0">
            <a:spAutoFit/>
          </a:bodyPr>
          <a:lstStyle/>
          <a:p>
            <a:pPr algn="just"/>
            <a:r>
              <a:rPr lang="it-IT" dirty="0" smtClean="0">
                <a:latin typeface="Algerian" pitchFamily="82" charset="0"/>
              </a:rPr>
              <a:t>SINCE AUSTRALIA IS SOUTH OF THE EQUATOR, ITS SEASONS ARE OPPOSITE TO THOSE OF ITALY. </a:t>
            </a:r>
          </a:p>
          <a:p>
            <a:pPr algn="just"/>
            <a:r>
              <a:rPr lang="it-IT" dirty="0" smtClean="0">
                <a:latin typeface="Algerian" pitchFamily="82" charset="0"/>
              </a:rPr>
              <a:t>WHEN  IT IS WINTER IN ITALY,IT IS SUMMER IN AUSTRALIA. </a:t>
            </a:r>
          </a:p>
          <a:p>
            <a:pPr algn="just"/>
            <a:r>
              <a:rPr lang="it-IT" dirty="0" smtClean="0">
                <a:latin typeface="Algerian" pitchFamily="82" charset="0"/>
              </a:rPr>
              <a:t>WINTER  LASTS FROM JUNE TO AUGUST AND SUMMER LASTS  FROM DECEMBER TO  FEBRUARY</a:t>
            </a:r>
            <a:endParaRPr lang="it-IT" dirty="0">
              <a:latin typeface="Algerian" pitchFamily="82" charset="0"/>
            </a:endParaRPr>
          </a:p>
        </p:txBody>
      </p:sp>
    </p:spTree>
  </p:cSld>
  <p:clrMapOvr>
    <a:masterClrMapping/>
  </p:clrMapOvr>
  <p:transition spd="med" advClick="0" advTm="1000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548680"/>
            <a:ext cx="8172400" cy="936104"/>
          </a:xfrm>
        </p:spPr>
        <p:txBody>
          <a:bodyPr>
            <a:normAutofit/>
          </a:bodyPr>
          <a:lstStyle/>
          <a:p>
            <a:pPr algn="ctr"/>
            <a:r>
              <a:rPr lang="it-IT" sz="4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PLANTS IN AUSTRALIA  </a:t>
            </a:r>
            <a:endParaRPr lang="it-IT" dirty="0"/>
          </a:p>
        </p:txBody>
      </p:sp>
      <p:pic>
        <p:nvPicPr>
          <p:cNvPr id="4" name="Segnaposto contenuto 3" descr="index.jpg"/>
          <p:cNvPicPr>
            <a:picLocks noGrp="1" noChangeAspect="1"/>
          </p:cNvPicPr>
          <p:nvPr>
            <p:ph idx="1"/>
          </p:nvPr>
        </p:nvPicPr>
        <p:blipFill>
          <a:blip r:embed="rId2" cstate="print"/>
          <a:stretch>
            <a:fillRect/>
          </a:stretch>
        </p:blipFill>
        <p:spPr>
          <a:xfrm>
            <a:off x="395536" y="1772816"/>
            <a:ext cx="2464274" cy="1584176"/>
          </a:xfrm>
        </p:spPr>
      </p:pic>
      <p:pic>
        <p:nvPicPr>
          <p:cNvPr id="5" name="Immagine 4" descr="thumbimage.php.jpg"/>
          <p:cNvPicPr>
            <a:picLocks noChangeAspect="1"/>
          </p:cNvPicPr>
          <p:nvPr/>
        </p:nvPicPr>
        <p:blipFill>
          <a:blip r:embed="rId3" cstate="print"/>
          <a:stretch>
            <a:fillRect/>
          </a:stretch>
        </p:blipFill>
        <p:spPr>
          <a:xfrm>
            <a:off x="3203848" y="1772816"/>
            <a:ext cx="2397644" cy="1800199"/>
          </a:xfrm>
          <a:prstGeom prst="rect">
            <a:avLst/>
          </a:prstGeom>
        </p:spPr>
      </p:pic>
      <p:pic>
        <p:nvPicPr>
          <p:cNvPr id="6" name="Immagine 5" descr="baobab.jpg"/>
          <p:cNvPicPr>
            <a:picLocks noChangeAspect="1"/>
          </p:cNvPicPr>
          <p:nvPr/>
        </p:nvPicPr>
        <p:blipFill>
          <a:blip r:embed="rId4" cstate="print"/>
          <a:stretch>
            <a:fillRect/>
          </a:stretch>
        </p:blipFill>
        <p:spPr>
          <a:xfrm>
            <a:off x="5868144" y="1772816"/>
            <a:ext cx="2684322" cy="2016224"/>
          </a:xfrm>
          <a:prstGeom prst="rect">
            <a:avLst/>
          </a:prstGeom>
        </p:spPr>
      </p:pic>
      <p:sp>
        <p:nvSpPr>
          <p:cNvPr id="7" name="CasellaDiTesto 6"/>
          <p:cNvSpPr txBox="1"/>
          <p:nvPr/>
        </p:nvSpPr>
        <p:spPr>
          <a:xfrm>
            <a:off x="539552" y="4581128"/>
            <a:ext cx="8064896" cy="1877437"/>
          </a:xfrm>
          <a:prstGeom prst="rect">
            <a:avLst/>
          </a:prstGeom>
          <a:noFill/>
        </p:spPr>
        <p:txBody>
          <a:bodyPr wrap="square" rtlCol="0">
            <a:spAutoFit/>
          </a:bodyPr>
          <a:lstStyle/>
          <a:p>
            <a:pPr algn="just"/>
            <a:r>
              <a:rPr lang="it-IT" sz="1400" dirty="0" smtClean="0">
                <a:latin typeface="Algerian" pitchFamily="82" charset="0"/>
              </a:rPr>
              <a:t>THERE ARE HUNDREDS OF DIFFERENT KINDS OF TREES IN AUSTRALIA.  SOME OF THESE TREES ARE VERY UNUSUAL AND THEY ARE FOUND ONLY IN AUSTRALIA. THE MOST COMMON TREE IS THE EUCALIPTUS. IT’S ALSO CALLED THE GUM TREE. YOU CAN ALSO FIND PALM TREES, SUCH AS MACROZAMIA, GRASS TREES AND BAOBAB TREES THERE. SOME TREES HAVE FUNNY NAMES LIKE THE BOTTLETREE AND THE BEEFWOOD. IN AUSTRALIA THERE ARE THOUSANDS OF WILDFLOWERS. THE GOLDEN WATTLE OR ACACIA IS AUSTRALIA’S NATIONAL FLOWER</a:t>
            </a:r>
            <a:r>
              <a:rPr lang="it-IT" dirty="0" smtClean="0"/>
              <a:t>. </a:t>
            </a:r>
            <a:r>
              <a:rPr lang="it-IT" sz="1400" dirty="0" smtClean="0">
                <a:latin typeface="Algerian" pitchFamily="82" charset="0"/>
              </a:rPr>
              <a:t>THERE ARE ALSO FOUR HUNDRED AND SEVENTY VARIETIES OF ORCHIDS.  SOME FLOWERS HAVE STRANGE NAMES LIKE THE WARATAH AND THE BANKSIA.</a:t>
            </a:r>
            <a:endParaRPr lang="it-IT" sz="1400" dirty="0"/>
          </a:p>
        </p:txBody>
      </p:sp>
      <p:pic>
        <p:nvPicPr>
          <p:cNvPr id="8" name="Immagine 7" descr="àghh.jpg"/>
          <p:cNvPicPr>
            <a:picLocks noChangeAspect="1"/>
          </p:cNvPicPr>
          <p:nvPr/>
        </p:nvPicPr>
        <p:blipFill>
          <a:blip r:embed="rId5" cstate="print"/>
          <a:stretch>
            <a:fillRect/>
          </a:stretch>
        </p:blipFill>
        <p:spPr>
          <a:xfrm>
            <a:off x="899592" y="3573016"/>
            <a:ext cx="1728192" cy="936104"/>
          </a:xfrm>
          <a:prstGeom prst="rect">
            <a:avLst/>
          </a:prstGeom>
        </p:spPr>
      </p:pic>
      <p:pic>
        <p:nvPicPr>
          <p:cNvPr id="9" name="Immagine 8" descr="840012a.jpg"/>
          <p:cNvPicPr>
            <a:picLocks noChangeAspect="1"/>
          </p:cNvPicPr>
          <p:nvPr/>
        </p:nvPicPr>
        <p:blipFill>
          <a:blip r:embed="rId6" cstate="print"/>
          <a:stretch>
            <a:fillRect/>
          </a:stretch>
        </p:blipFill>
        <p:spPr>
          <a:xfrm>
            <a:off x="2915816" y="3645024"/>
            <a:ext cx="2232248" cy="976109"/>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dingo-lrg.jpg"/>
          <p:cNvPicPr>
            <a:picLocks noChangeAspect="1"/>
          </p:cNvPicPr>
          <p:nvPr/>
        </p:nvPicPr>
        <p:blipFill>
          <a:blip r:embed="rId2" cstate="print"/>
          <a:stretch>
            <a:fillRect/>
          </a:stretch>
        </p:blipFill>
        <p:spPr>
          <a:xfrm>
            <a:off x="251520" y="1556792"/>
            <a:ext cx="2381665" cy="1512168"/>
          </a:xfrm>
          <a:prstGeom prst="rect">
            <a:avLst/>
          </a:prstGeom>
        </p:spPr>
      </p:pic>
      <p:sp>
        <p:nvSpPr>
          <p:cNvPr id="4" name="CasellaDiTesto 3"/>
          <p:cNvSpPr txBox="1"/>
          <p:nvPr/>
        </p:nvSpPr>
        <p:spPr>
          <a:xfrm>
            <a:off x="179512" y="3212976"/>
            <a:ext cx="2952328" cy="338554"/>
          </a:xfrm>
          <a:prstGeom prst="rect">
            <a:avLst/>
          </a:prstGeom>
          <a:noFill/>
        </p:spPr>
        <p:txBody>
          <a:bodyPr wrap="square" rtlCol="0">
            <a:spAutoFit/>
          </a:bodyPr>
          <a:lstStyle/>
          <a:p>
            <a:r>
              <a:rPr lang="it-IT" sz="1600" b="1" dirty="0" smtClean="0">
                <a:latin typeface="Algerian" pitchFamily="82" charset="0"/>
              </a:rPr>
              <a:t>The </a:t>
            </a:r>
            <a:r>
              <a:rPr lang="it-IT" sz="1600" b="1" dirty="0" err="1" smtClean="0">
                <a:latin typeface="Algerian" pitchFamily="82" charset="0"/>
              </a:rPr>
              <a:t>Australian</a:t>
            </a:r>
            <a:r>
              <a:rPr lang="it-IT" sz="1600" b="1" dirty="0" smtClean="0">
                <a:latin typeface="Algerian" pitchFamily="82" charset="0"/>
              </a:rPr>
              <a:t> Dingo</a:t>
            </a:r>
            <a:endParaRPr lang="it-IT" sz="1600" b="1" dirty="0">
              <a:latin typeface="Algerian" pitchFamily="82" charset="0"/>
            </a:endParaRPr>
          </a:p>
        </p:txBody>
      </p:sp>
      <p:pic>
        <p:nvPicPr>
          <p:cNvPr id="5" name="Immagine 4" descr="emu-hl.jpg"/>
          <p:cNvPicPr>
            <a:picLocks noChangeAspect="1"/>
          </p:cNvPicPr>
          <p:nvPr/>
        </p:nvPicPr>
        <p:blipFill>
          <a:blip r:embed="rId3" cstate="print"/>
          <a:stretch>
            <a:fillRect/>
          </a:stretch>
        </p:blipFill>
        <p:spPr>
          <a:xfrm>
            <a:off x="3275856" y="1700808"/>
            <a:ext cx="1944216" cy="1478280"/>
          </a:xfrm>
          <a:prstGeom prst="rect">
            <a:avLst/>
          </a:prstGeom>
        </p:spPr>
      </p:pic>
      <p:sp>
        <p:nvSpPr>
          <p:cNvPr id="6" name="CasellaDiTesto 5"/>
          <p:cNvSpPr txBox="1"/>
          <p:nvPr/>
        </p:nvSpPr>
        <p:spPr>
          <a:xfrm>
            <a:off x="2987824" y="3356992"/>
            <a:ext cx="2376264" cy="584775"/>
          </a:xfrm>
          <a:prstGeom prst="rect">
            <a:avLst/>
          </a:prstGeom>
          <a:noFill/>
        </p:spPr>
        <p:txBody>
          <a:bodyPr wrap="square" rtlCol="0">
            <a:spAutoFit/>
          </a:bodyPr>
          <a:lstStyle/>
          <a:p>
            <a:r>
              <a:rPr lang="it-IT" sz="1600" b="1" dirty="0" smtClean="0">
                <a:latin typeface="Algerian" pitchFamily="82" charset="0"/>
              </a:rPr>
              <a:t>The </a:t>
            </a:r>
            <a:r>
              <a:rPr lang="it-IT" sz="1600" b="1" dirty="0" err="1" smtClean="0">
                <a:latin typeface="Algerian" pitchFamily="82" charset="0"/>
              </a:rPr>
              <a:t>Australian</a:t>
            </a:r>
            <a:r>
              <a:rPr lang="it-IT" sz="1600" b="1" dirty="0" smtClean="0">
                <a:latin typeface="Algerian" pitchFamily="82" charset="0"/>
              </a:rPr>
              <a:t> Emu</a:t>
            </a:r>
          </a:p>
          <a:p>
            <a:r>
              <a:rPr lang="it-IT" sz="1600" dirty="0" smtClean="0">
                <a:latin typeface="Algerian" pitchFamily="82" charset="0"/>
              </a:rPr>
              <a:t> </a:t>
            </a:r>
            <a:endParaRPr lang="it-IT" sz="1600" dirty="0">
              <a:latin typeface="Algerian" pitchFamily="82" charset="0"/>
            </a:endParaRPr>
          </a:p>
        </p:txBody>
      </p:sp>
      <p:pic>
        <p:nvPicPr>
          <p:cNvPr id="7" name="Immagine 6" descr="fairy-penguins-lrg.jpg"/>
          <p:cNvPicPr>
            <a:picLocks noChangeAspect="1"/>
          </p:cNvPicPr>
          <p:nvPr/>
        </p:nvPicPr>
        <p:blipFill>
          <a:blip r:embed="rId4" cstate="print"/>
          <a:stretch>
            <a:fillRect/>
          </a:stretch>
        </p:blipFill>
        <p:spPr>
          <a:xfrm>
            <a:off x="5724128" y="1484784"/>
            <a:ext cx="2835315" cy="1800200"/>
          </a:xfrm>
          <a:prstGeom prst="rect">
            <a:avLst/>
          </a:prstGeom>
        </p:spPr>
      </p:pic>
      <p:sp>
        <p:nvSpPr>
          <p:cNvPr id="8" name="CasellaDiTesto 7"/>
          <p:cNvSpPr txBox="1"/>
          <p:nvPr/>
        </p:nvSpPr>
        <p:spPr>
          <a:xfrm>
            <a:off x="6228184" y="3284984"/>
            <a:ext cx="2304256" cy="338554"/>
          </a:xfrm>
          <a:prstGeom prst="rect">
            <a:avLst/>
          </a:prstGeom>
          <a:noFill/>
        </p:spPr>
        <p:txBody>
          <a:bodyPr wrap="square" rtlCol="0">
            <a:spAutoFit/>
          </a:bodyPr>
          <a:lstStyle/>
          <a:p>
            <a:r>
              <a:rPr lang="it-IT" sz="1600" b="1" dirty="0" err="1" smtClean="0">
                <a:latin typeface="Algerian" pitchFamily="82" charset="0"/>
              </a:rPr>
              <a:t>Fairy</a:t>
            </a:r>
            <a:r>
              <a:rPr lang="it-IT" sz="1600" b="1" dirty="0" smtClean="0">
                <a:latin typeface="Algerian" pitchFamily="82" charset="0"/>
              </a:rPr>
              <a:t> </a:t>
            </a:r>
            <a:r>
              <a:rPr lang="it-IT" sz="1600" b="1" dirty="0" err="1" smtClean="0">
                <a:latin typeface="Algerian" pitchFamily="82" charset="0"/>
              </a:rPr>
              <a:t>Penguins</a:t>
            </a:r>
            <a:endParaRPr lang="it-IT" sz="1600" b="1" dirty="0">
              <a:latin typeface="Algerian" pitchFamily="82" charset="0"/>
            </a:endParaRPr>
          </a:p>
        </p:txBody>
      </p:sp>
      <p:pic>
        <p:nvPicPr>
          <p:cNvPr id="9" name="Immagine 8" descr="koala-hl.jpg"/>
          <p:cNvPicPr>
            <a:picLocks noChangeAspect="1"/>
          </p:cNvPicPr>
          <p:nvPr/>
        </p:nvPicPr>
        <p:blipFill>
          <a:blip r:embed="rId5" cstate="print"/>
          <a:stretch>
            <a:fillRect/>
          </a:stretch>
        </p:blipFill>
        <p:spPr>
          <a:xfrm>
            <a:off x="251520" y="3933056"/>
            <a:ext cx="2016224" cy="1478280"/>
          </a:xfrm>
          <a:prstGeom prst="rect">
            <a:avLst/>
          </a:prstGeom>
        </p:spPr>
      </p:pic>
      <p:sp>
        <p:nvSpPr>
          <p:cNvPr id="10" name="CasellaDiTesto 9"/>
          <p:cNvSpPr txBox="1"/>
          <p:nvPr/>
        </p:nvSpPr>
        <p:spPr>
          <a:xfrm>
            <a:off x="179512" y="5445224"/>
            <a:ext cx="2232248" cy="338554"/>
          </a:xfrm>
          <a:prstGeom prst="rect">
            <a:avLst/>
          </a:prstGeom>
          <a:noFill/>
        </p:spPr>
        <p:txBody>
          <a:bodyPr wrap="square" rtlCol="0">
            <a:spAutoFit/>
          </a:bodyPr>
          <a:lstStyle/>
          <a:p>
            <a:r>
              <a:rPr lang="it-IT" sz="1600" b="1" dirty="0" smtClean="0">
                <a:latin typeface="Algerian" pitchFamily="82" charset="0"/>
              </a:rPr>
              <a:t>The </a:t>
            </a:r>
            <a:r>
              <a:rPr lang="it-IT" sz="1600" b="1" dirty="0" err="1" smtClean="0">
                <a:latin typeface="Algerian" pitchFamily="82" charset="0"/>
              </a:rPr>
              <a:t>KoalaS</a:t>
            </a:r>
            <a:endParaRPr lang="it-IT" sz="1600" b="1" dirty="0">
              <a:latin typeface="Algerian" pitchFamily="82" charset="0"/>
            </a:endParaRPr>
          </a:p>
        </p:txBody>
      </p:sp>
      <p:pic>
        <p:nvPicPr>
          <p:cNvPr id="11" name="Immagine 10" descr="tasmanian-devil-lrg.jpg"/>
          <p:cNvPicPr>
            <a:picLocks noChangeAspect="1"/>
          </p:cNvPicPr>
          <p:nvPr/>
        </p:nvPicPr>
        <p:blipFill>
          <a:blip r:embed="rId6" cstate="print"/>
          <a:stretch>
            <a:fillRect/>
          </a:stretch>
        </p:blipFill>
        <p:spPr>
          <a:xfrm>
            <a:off x="2339752" y="3789040"/>
            <a:ext cx="2520280" cy="1600178"/>
          </a:xfrm>
          <a:prstGeom prst="rect">
            <a:avLst/>
          </a:prstGeom>
        </p:spPr>
      </p:pic>
      <p:pic>
        <p:nvPicPr>
          <p:cNvPr id="12" name="Immagine 11" descr="wallaby-hl.jpg"/>
          <p:cNvPicPr>
            <a:picLocks noChangeAspect="1"/>
          </p:cNvPicPr>
          <p:nvPr/>
        </p:nvPicPr>
        <p:blipFill>
          <a:blip r:embed="rId7" cstate="print"/>
          <a:stretch>
            <a:fillRect/>
          </a:stretch>
        </p:blipFill>
        <p:spPr>
          <a:xfrm>
            <a:off x="5004048" y="3861048"/>
            <a:ext cx="1800200" cy="1478280"/>
          </a:xfrm>
          <a:prstGeom prst="rect">
            <a:avLst/>
          </a:prstGeom>
        </p:spPr>
      </p:pic>
      <p:sp>
        <p:nvSpPr>
          <p:cNvPr id="13" name="CasellaDiTesto 12"/>
          <p:cNvSpPr txBox="1"/>
          <p:nvPr/>
        </p:nvSpPr>
        <p:spPr>
          <a:xfrm>
            <a:off x="755576" y="620688"/>
            <a:ext cx="7992888" cy="923330"/>
          </a:xfrm>
          <a:prstGeom prst="rect">
            <a:avLst/>
          </a:prstGeom>
          <a:noFill/>
        </p:spPr>
        <p:txBody>
          <a:bodyPr wrap="square" rtlCol="0">
            <a:spAutoFit/>
          </a:bodyPr>
          <a:lstStyle/>
          <a:p>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AUSTRALIA’ S ANIMAL PICTURES</a:t>
            </a:r>
            <a:endParaRPr lang="it-IT"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fr-FR" dirty="0"/>
          </a:p>
        </p:txBody>
      </p:sp>
      <p:sp>
        <p:nvSpPr>
          <p:cNvPr id="15" name="CasellaDiTesto 14"/>
          <p:cNvSpPr txBox="1"/>
          <p:nvPr/>
        </p:nvSpPr>
        <p:spPr>
          <a:xfrm>
            <a:off x="2267744" y="5445224"/>
            <a:ext cx="2376264" cy="338554"/>
          </a:xfrm>
          <a:prstGeom prst="rect">
            <a:avLst/>
          </a:prstGeom>
          <a:noFill/>
        </p:spPr>
        <p:txBody>
          <a:bodyPr wrap="square" rtlCol="0">
            <a:spAutoFit/>
          </a:bodyPr>
          <a:lstStyle/>
          <a:p>
            <a:r>
              <a:rPr lang="fr-FR" sz="1600" b="1" dirty="0" smtClean="0">
                <a:latin typeface="Algerian" pitchFamily="82" charset="0"/>
              </a:rPr>
              <a:t>The </a:t>
            </a:r>
            <a:r>
              <a:rPr lang="fr-FR" sz="1600" b="1" dirty="0" err="1" smtClean="0">
                <a:latin typeface="Algerian" pitchFamily="82" charset="0"/>
              </a:rPr>
              <a:t>Tasmanian</a:t>
            </a:r>
            <a:r>
              <a:rPr lang="fr-FR" sz="1600" b="1" dirty="0" smtClean="0">
                <a:latin typeface="Algerian" pitchFamily="82" charset="0"/>
              </a:rPr>
              <a:t> </a:t>
            </a:r>
            <a:r>
              <a:rPr lang="fr-FR" sz="1600" b="1" dirty="0" err="1" smtClean="0">
                <a:latin typeface="Algerian" pitchFamily="82" charset="0"/>
              </a:rPr>
              <a:t>Devil</a:t>
            </a:r>
            <a:endParaRPr lang="fr-FR" sz="1600" b="1" dirty="0" smtClean="0">
              <a:latin typeface="Algerian" pitchFamily="82" charset="0"/>
            </a:endParaRPr>
          </a:p>
        </p:txBody>
      </p:sp>
      <p:sp>
        <p:nvSpPr>
          <p:cNvPr id="16" name="CasellaDiTesto 15"/>
          <p:cNvSpPr txBox="1"/>
          <p:nvPr/>
        </p:nvSpPr>
        <p:spPr>
          <a:xfrm>
            <a:off x="5004048" y="5301208"/>
            <a:ext cx="1800200" cy="615553"/>
          </a:xfrm>
          <a:prstGeom prst="rect">
            <a:avLst/>
          </a:prstGeom>
          <a:noFill/>
        </p:spPr>
        <p:txBody>
          <a:bodyPr wrap="square" rtlCol="0">
            <a:spAutoFit/>
          </a:bodyPr>
          <a:lstStyle/>
          <a:p>
            <a:r>
              <a:rPr lang="en-US" sz="1600" b="1" dirty="0" smtClean="0">
                <a:latin typeface="Algerian" pitchFamily="82" charset="0"/>
              </a:rPr>
              <a:t>The </a:t>
            </a:r>
            <a:r>
              <a:rPr lang="en-US" sz="1600" b="1" dirty="0" err="1" smtClean="0">
                <a:latin typeface="Algerian" pitchFamily="82" charset="0"/>
              </a:rPr>
              <a:t>WallabIES</a:t>
            </a:r>
            <a:endParaRPr lang="en-US" sz="1600" b="1" dirty="0" smtClean="0">
              <a:latin typeface="Algerian" pitchFamily="82" charset="0"/>
            </a:endParaRPr>
          </a:p>
          <a:p>
            <a:endParaRPr lang="en-US" dirty="0"/>
          </a:p>
        </p:txBody>
      </p:sp>
      <p:sp>
        <p:nvSpPr>
          <p:cNvPr id="17" name="CasellaDiTesto 16"/>
          <p:cNvSpPr txBox="1"/>
          <p:nvPr/>
        </p:nvSpPr>
        <p:spPr>
          <a:xfrm>
            <a:off x="179512" y="5805264"/>
            <a:ext cx="8964488" cy="738664"/>
          </a:xfrm>
          <a:prstGeom prst="rect">
            <a:avLst/>
          </a:prstGeom>
          <a:noFill/>
        </p:spPr>
        <p:txBody>
          <a:bodyPr wrap="square" rtlCol="0">
            <a:spAutoFit/>
          </a:bodyPr>
          <a:lstStyle/>
          <a:p>
            <a:r>
              <a:rPr lang="en-US" sz="1400" dirty="0" smtClean="0">
                <a:latin typeface="Algerian" pitchFamily="82" charset="0"/>
              </a:rPr>
              <a:t>Australia teems with native animals. THERE ARE  more mammals than anywhere else on earth and plenty of marsupials, from </a:t>
            </a:r>
            <a:r>
              <a:rPr lang="fr-FR" sz="1400" dirty="0" smtClean="0">
                <a:latin typeface="Algerian" pitchFamily="82" charset="0"/>
              </a:rPr>
              <a:t>The TASMANIAN DEVIL TO KOALAS, WALLABIES </a:t>
            </a:r>
            <a:r>
              <a:rPr lang="en-US" sz="1400" dirty="0" smtClean="0">
                <a:latin typeface="Algerian" pitchFamily="82" charset="0"/>
              </a:rPr>
              <a:t> and  THE KANGAROOS. 350 species of unique birds, including the  EMU, Live in Australia.</a:t>
            </a:r>
            <a:endParaRPr lang="it-IT" sz="1400" dirty="0">
              <a:latin typeface="Algerian" pitchFamily="82" charset="0"/>
            </a:endParaRPr>
          </a:p>
        </p:txBody>
      </p:sp>
      <p:pic>
        <p:nvPicPr>
          <p:cNvPr id="18" name="Immagine 17" descr="canguro.jpg"/>
          <p:cNvPicPr>
            <a:picLocks noChangeAspect="1"/>
          </p:cNvPicPr>
          <p:nvPr/>
        </p:nvPicPr>
        <p:blipFill>
          <a:blip r:embed="rId8" cstate="print"/>
          <a:stretch>
            <a:fillRect/>
          </a:stretch>
        </p:blipFill>
        <p:spPr>
          <a:xfrm>
            <a:off x="7092280" y="3645024"/>
            <a:ext cx="1512168" cy="1636845"/>
          </a:xfrm>
          <a:prstGeom prst="rect">
            <a:avLst/>
          </a:prstGeom>
        </p:spPr>
      </p:pic>
      <p:sp>
        <p:nvSpPr>
          <p:cNvPr id="19" name="CasellaDiTesto 18"/>
          <p:cNvSpPr txBox="1"/>
          <p:nvPr/>
        </p:nvSpPr>
        <p:spPr>
          <a:xfrm>
            <a:off x="6948264" y="5301208"/>
            <a:ext cx="1944216" cy="338554"/>
          </a:xfrm>
          <a:prstGeom prst="rect">
            <a:avLst/>
          </a:prstGeom>
          <a:noFill/>
        </p:spPr>
        <p:txBody>
          <a:bodyPr wrap="square" rtlCol="0">
            <a:spAutoFit/>
          </a:bodyPr>
          <a:lstStyle/>
          <a:p>
            <a:r>
              <a:rPr lang="en-US" sz="1600" b="1" dirty="0" smtClean="0">
                <a:latin typeface="Algerian" pitchFamily="82" charset="0"/>
              </a:rPr>
              <a:t>The KANGAROO</a:t>
            </a:r>
            <a:endParaRPr lang="it-IT" sz="1600" dirty="0"/>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creen-shot-2010-10-13-at-2.09.35-PM.png"/>
          <p:cNvPicPr>
            <a:picLocks noChangeAspect="1"/>
          </p:cNvPicPr>
          <p:nvPr/>
        </p:nvPicPr>
        <p:blipFill>
          <a:blip r:embed="rId2" cstate="print"/>
          <a:stretch>
            <a:fillRect/>
          </a:stretch>
        </p:blipFill>
        <p:spPr>
          <a:xfrm>
            <a:off x="395536" y="1124744"/>
            <a:ext cx="4389849" cy="2952328"/>
          </a:xfrm>
          <a:prstGeom prst="rect">
            <a:avLst/>
          </a:prstGeom>
        </p:spPr>
      </p:pic>
      <p:pic>
        <p:nvPicPr>
          <p:cNvPr id="1026" name="Picture 2" descr="http://teaminfocus.com.au/wp-content/uploads/2010/10/Screen-shot-2010-10-13-at-2.09.45-PM.png"/>
          <p:cNvPicPr>
            <a:picLocks noChangeAspect="1" noChangeArrowheads="1"/>
          </p:cNvPicPr>
          <p:nvPr/>
        </p:nvPicPr>
        <p:blipFill>
          <a:blip r:embed="rId3" cstate="print"/>
          <a:srcRect/>
          <a:stretch>
            <a:fillRect/>
          </a:stretch>
        </p:blipFill>
        <p:spPr bwMode="auto">
          <a:xfrm>
            <a:off x="395536" y="4221088"/>
            <a:ext cx="4392488" cy="2257897"/>
          </a:xfrm>
          <a:prstGeom prst="rect">
            <a:avLst/>
          </a:prstGeom>
          <a:noFill/>
        </p:spPr>
      </p:pic>
      <p:sp>
        <p:nvSpPr>
          <p:cNvPr id="4" name="CasellaDiTesto 3"/>
          <p:cNvSpPr txBox="1"/>
          <p:nvPr/>
        </p:nvSpPr>
        <p:spPr>
          <a:xfrm>
            <a:off x="5292080" y="1124744"/>
            <a:ext cx="3672408" cy="5262979"/>
          </a:xfrm>
          <a:prstGeom prst="rect">
            <a:avLst/>
          </a:prstGeom>
          <a:noFill/>
        </p:spPr>
        <p:txBody>
          <a:bodyPr wrap="square" rtlCol="0">
            <a:spAutoFit/>
          </a:bodyPr>
          <a:lstStyle/>
          <a:p>
            <a:pPr algn="just"/>
            <a:r>
              <a:rPr lang="en-US" sz="1600" dirty="0" smtClean="0">
                <a:latin typeface="Algerian" pitchFamily="82" charset="0"/>
              </a:rPr>
              <a:t>Here are some interesting religion statistics.  According to the ABS 2006 census (the most recent):</a:t>
            </a:r>
          </a:p>
          <a:p>
            <a:pPr algn="just"/>
            <a:r>
              <a:rPr lang="en-US" sz="1600" dirty="0" smtClean="0">
                <a:latin typeface="Algerian" pitchFamily="82" charset="0"/>
              </a:rPr>
              <a:t>About 13 million or 64% of Australians called themselves “Christian.”  However, only about 7.5% attended any church services weekly (NCLS Research)</a:t>
            </a:r>
          </a:p>
          <a:p>
            <a:pPr algn="just"/>
            <a:r>
              <a:rPr lang="en-US" sz="1600" dirty="0" smtClean="0">
                <a:latin typeface="Algerian" pitchFamily="82" charset="0"/>
              </a:rPr>
              <a:t>The main denominations continue to decline slowly, while 19% of Australians claimed “no religion.”  Another two million did not state or adequately describe their religion.</a:t>
            </a:r>
          </a:p>
          <a:p>
            <a:pPr algn="just"/>
            <a:r>
              <a:rPr lang="en-US" sz="1600" dirty="0" smtClean="0">
                <a:latin typeface="Algerian" pitchFamily="82" charset="0"/>
              </a:rPr>
              <a:t>Buddhism, Islam, Hinduism and other religions are still minorities but have also grown, due to increased immigration from the Asian region.</a:t>
            </a:r>
            <a:endParaRPr lang="en-US" sz="1600" dirty="0">
              <a:latin typeface="Algerian" pitchFamily="82" charset="0"/>
            </a:endParaRPr>
          </a:p>
        </p:txBody>
      </p:sp>
      <p:sp>
        <p:nvSpPr>
          <p:cNvPr id="7" name="Rettangolo 6"/>
          <p:cNvSpPr/>
          <p:nvPr/>
        </p:nvSpPr>
        <p:spPr>
          <a:xfrm>
            <a:off x="4346617" y="2967335"/>
            <a:ext cx="450764" cy="923330"/>
          </a:xfrm>
          <a:prstGeom prst="rect">
            <a:avLst/>
          </a:prstGeom>
          <a:noFill/>
        </p:spPr>
        <p:txBody>
          <a:bodyPr wrap="none" lIns="91440" tIns="45720" rIns="91440" bIns="45720">
            <a:spAutoFit/>
          </a:bodyPr>
          <a:lstStyle/>
          <a:p>
            <a:pPr algn="ct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t>
            </a:r>
            <a:endParaRPr lang="it-IT"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ttangolo 8"/>
          <p:cNvSpPr/>
          <p:nvPr/>
        </p:nvSpPr>
        <p:spPr>
          <a:xfrm>
            <a:off x="2166598" y="188640"/>
            <a:ext cx="6437850"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it-IT" sz="5400" b="1" spc="150" dirty="0" smtClean="0">
                <a:ln w="11430"/>
                <a:solidFill>
                  <a:srgbClr val="F8F8F8"/>
                </a:solidFill>
                <a:effectLst>
                  <a:outerShdw blurRad="25400" algn="tl" rotWithShape="0">
                    <a:srgbClr val="000000">
                      <a:alpha val="43000"/>
                    </a:srgbClr>
                  </a:outerShdw>
                </a:effectLst>
              </a:rPr>
              <a:t>THE RELIGION </a:t>
            </a:r>
            <a:endParaRPr lang="it-IT"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med" advClick="0" advTm="10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260648"/>
            <a:ext cx="9144000" cy="769441"/>
          </a:xfrm>
          <a:prstGeom prst="rect">
            <a:avLst/>
          </a:prstGeom>
          <a:noFill/>
        </p:spPr>
        <p:txBody>
          <a:bodyPr wrap="square" lIns="91440" tIns="45720" rIns="91440" bIns="45720">
            <a:spAutoFit/>
          </a:bodyPr>
          <a:lstStyle/>
          <a:p>
            <a:pPr algn="ctr"/>
            <a:r>
              <a:rPr lang="it-IT"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LANGUAGES OF </a:t>
            </a:r>
            <a:r>
              <a:rPr lang="it-IT"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AUSTRALIA</a:t>
            </a:r>
            <a:endParaRPr lang="it-IT"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CasellaDiTesto 5"/>
          <p:cNvSpPr txBox="1"/>
          <p:nvPr/>
        </p:nvSpPr>
        <p:spPr>
          <a:xfrm>
            <a:off x="755576" y="2492896"/>
            <a:ext cx="8388424" cy="369332"/>
          </a:xfrm>
          <a:prstGeom prst="rect">
            <a:avLst/>
          </a:prstGeom>
          <a:noFill/>
        </p:spPr>
        <p:txBody>
          <a:bodyPr wrap="square" rtlCol="0">
            <a:spAutoFit/>
          </a:bodyPr>
          <a:lstStyle/>
          <a:p>
            <a:endParaRPr lang="it-IT" dirty="0"/>
          </a:p>
        </p:txBody>
      </p:sp>
      <p:sp>
        <p:nvSpPr>
          <p:cNvPr id="7" name="CasellaDiTesto 6"/>
          <p:cNvSpPr txBox="1"/>
          <p:nvPr/>
        </p:nvSpPr>
        <p:spPr>
          <a:xfrm>
            <a:off x="907976" y="2645296"/>
            <a:ext cx="8388424" cy="369332"/>
          </a:xfrm>
          <a:prstGeom prst="rect">
            <a:avLst/>
          </a:prstGeom>
          <a:noFill/>
        </p:spPr>
        <p:txBody>
          <a:bodyPr wrap="square" rtlCol="0">
            <a:spAutoFit/>
          </a:bodyPr>
          <a:lstStyle/>
          <a:p>
            <a:endParaRPr lang="it-IT" dirty="0"/>
          </a:p>
        </p:txBody>
      </p:sp>
      <p:pic>
        <p:nvPicPr>
          <p:cNvPr id="10" name="Immagine 9" descr="australia1.png"/>
          <p:cNvPicPr>
            <a:picLocks noChangeAspect="1"/>
          </p:cNvPicPr>
          <p:nvPr/>
        </p:nvPicPr>
        <p:blipFill>
          <a:blip r:embed="rId2" cstate="print"/>
          <a:stretch>
            <a:fillRect/>
          </a:stretch>
        </p:blipFill>
        <p:spPr>
          <a:xfrm>
            <a:off x="251520" y="980728"/>
            <a:ext cx="5400600" cy="3519391"/>
          </a:xfrm>
          <a:prstGeom prst="rect">
            <a:avLst/>
          </a:prstGeom>
        </p:spPr>
      </p:pic>
      <p:sp>
        <p:nvSpPr>
          <p:cNvPr id="14" name="CasellaDiTesto 13"/>
          <p:cNvSpPr txBox="1"/>
          <p:nvPr/>
        </p:nvSpPr>
        <p:spPr>
          <a:xfrm>
            <a:off x="179512" y="4509120"/>
            <a:ext cx="8605464" cy="2031325"/>
          </a:xfrm>
          <a:prstGeom prst="rect">
            <a:avLst/>
          </a:prstGeom>
          <a:noFill/>
        </p:spPr>
        <p:txBody>
          <a:bodyPr wrap="square" rtlCol="0">
            <a:spAutoFit/>
          </a:bodyPr>
          <a:lstStyle/>
          <a:p>
            <a:pPr algn="just"/>
            <a:r>
              <a:rPr lang="en-US" sz="1400" dirty="0" smtClean="0">
                <a:latin typeface="Algerian" pitchFamily="82" charset="0"/>
              </a:rPr>
              <a:t>The following data is derived from the 2011 Census:</a:t>
            </a:r>
          </a:p>
          <a:p>
            <a:pPr algn="just"/>
            <a:r>
              <a:rPr lang="en-US" sz="1400" dirty="0" smtClean="0">
                <a:latin typeface="Algerian" pitchFamily="82" charset="0"/>
              </a:rPr>
              <a:t>Collectively, Australians speak over 200 languages. Of these, about 50 are Australian Indigenous languages. About 18% of Australians speak a language other than English. Australian Indigenous languages are spoken by about 0.3% of the total population.</a:t>
            </a:r>
          </a:p>
          <a:p>
            <a:pPr algn="just"/>
            <a:r>
              <a:rPr lang="en-US" sz="1400" dirty="0" smtClean="0">
                <a:latin typeface="Algerian" pitchFamily="82" charset="0"/>
              </a:rPr>
              <a:t>The most common languages other than English are: Italian, Greek, Cantonese, Arabic, Mandarin and Vietnamese. Collectively, Chinese languages (including Cantonese, Mandarin and other Chinese languages) have the greatest number of speakers after English, accounting for approximately 3% of the total population. The languages other than English spoken at home vary between the states.</a:t>
            </a:r>
            <a:endParaRPr lang="en-US" sz="1400" dirty="0">
              <a:latin typeface="Algerian" pitchFamily="82" charset="0"/>
            </a:endParaRPr>
          </a:p>
        </p:txBody>
      </p:sp>
      <p:sp>
        <p:nvSpPr>
          <p:cNvPr id="17" name="CasellaDiTesto 16"/>
          <p:cNvSpPr txBox="1"/>
          <p:nvPr/>
        </p:nvSpPr>
        <p:spPr>
          <a:xfrm>
            <a:off x="6444208" y="1700808"/>
            <a:ext cx="1944216" cy="369332"/>
          </a:xfrm>
          <a:prstGeom prst="rect">
            <a:avLst/>
          </a:prstGeom>
          <a:noFill/>
        </p:spPr>
        <p:txBody>
          <a:bodyPr wrap="square" rtlCol="0">
            <a:spAutoFit/>
          </a:bodyPr>
          <a:lstStyle/>
          <a:p>
            <a:endParaRPr lang="it-IT" dirty="0"/>
          </a:p>
        </p:txBody>
      </p:sp>
      <p:sp>
        <p:nvSpPr>
          <p:cNvPr id="18" name="CasellaDiTesto 17"/>
          <p:cNvSpPr txBox="1"/>
          <p:nvPr/>
        </p:nvSpPr>
        <p:spPr>
          <a:xfrm>
            <a:off x="5652120" y="1268760"/>
            <a:ext cx="3312368" cy="1754327"/>
          </a:xfrm>
          <a:prstGeom prst="rect">
            <a:avLst/>
          </a:prstGeom>
          <a:noFill/>
        </p:spPr>
        <p:txBody>
          <a:bodyPr wrap="square" rtlCol="0">
            <a:spAutoFit/>
          </a:bodyPr>
          <a:lstStyle/>
          <a:p>
            <a:pPr algn="just"/>
            <a:r>
              <a:rPr lang="en-US" dirty="0" smtClean="0">
                <a:latin typeface="Algerian" pitchFamily="82" charset="0"/>
              </a:rPr>
              <a:t>The English is the dominant language in Australia, many people speak a language other than English within their families and communities. </a:t>
            </a:r>
          </a:p>
        </p:txBody>
      </p:sp>
    </p:spTree>
  </p:cSld>
  <p:clrMapOvr>
    <a:masterClrMapping/>
  </p:clrMapOvr>
  <p:transition spd="med" advClick="0" advTm="10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ustralia1.png"/>
          <p:cNvPicPr>
            <a:picLocks noChangeAspect="1"/>
          </p:cNvPicPr>
          <p:nvPr/>
        </p:nvPicPr>
        <p:blipFill>
          <a:blip r:embed="rId3" cstate="print"/>
          <a:stretch>
            <a:fillRect/>
          </a:stretch>
        </p:blipFill>
        <p:spPr>
          <a:xfrm>
            <a:off x="251520" y="1052736"/>
            <a:ext cx="2592288" cy="1872208"/>
          </a:xfrm>
          <a:prstGeom prst="rect">
            <a:avLst/>
          </a:prstGeom>
        </p:spPr>
      </p:pic>
      <p:sp>
        <p:nvSpPr>
          <p:cNvPr id="3" name="Rettangolo 2"/>
          <p:cNvSpPr/>
          <p:nvPr/>
        </p:nvSpPr>
        <p:spPr>
          <a:xfrm>
            <a:off x="251520" y="2996952"/>
            <a:ext cx="8280920" cy="3539430"/>
          </a:xfrm>
          <a:prstGeom prst="rect">
            <a:avLst/>
          </a:prstGeom>
        </p:spPr>
        <p:txBody>
          <a:bodyPr wrap="square">
            <a:spAutoFit/>
          </a:bodyPr>
          <a:lstStyle/>
          <a:p>
            <a:pPr algn="just"/>
            <a:r>
              <a:rPr lang="en-US" sz="1400" dirty="0" smtClean="0">
                <a:latin typeface="Algerian" pitchFamily="82" charset="0"/>
              </a:rPr>
              <a:t>Australian culture is founded on stories of battlers, bushrangers and brave soldiers. Today Australia also defines itself by its Aboriginal heritage, vibrant mix of cultures, innovative ideas and a thriving arts scene.</a:t>
            </a:r>
          </a:p>
          <a:p>
            <a:pPr algn="just"/>
            <a:r>
              <a:rPr lang="en-US" sz="1400" dirty="0" smtClean="0">
                <a:latin typeface="Algerian" pitchFamily="82" charset="0"/>
              </a:rPr>
              <a:t>Aboriginal culture: a rich and timeless tradition</a:t>
            </a:r>
          </a:p>
          <a:p>
            <a:pPr algn="just"/>
            <a:r>
              <a:rPr lang="en-US" sz="1400" dirty="0" smtClean="0">
                <a:latin typeface="Algerian" pitchFamily="82" charset="0"/>
              </a:rPr>
              <a:t>The Dreamtime is the sacred ‘time before time’ of the world’s creation. According to Aboriginal belief, totemic spirit ancestors emerged from the earth and descended from the sky to awaken a dark and silent world. They created the sun, moon and stars, forged mountains, rivers, trees and waterholes and changed into human and animal forms. Spirit ancestors connect this ancient past with the present and future through every aspect of Aboriginal culture. Rock art, craft and bark painting reveal Dreamtime stories, mark territory and record history, while songs tell of Dreamtime journeys, verbally mapping water sources and other essential landmarks. Their special lyrics have been passed down virtually unchanged for at least 50,000 years, and are often accompanied by </a:t>
            </a:r>
            <a:r>
              <a:rPr lang="en-US" sz="1400" dirty="0" err="1" smtClean="0">
                <a:latin typeface="Algerian" pitchFamily="82" charset="0"/>
              </a:rPr>
              <a:t>clapsticks</a:t>
            </a:r>
            <a:r>
              <a:rPr lang="en-US" sz="1400" dirty="0" smtClean="0">
                <a:latin typeface="Algerian" pitchFamily="82" charset="0"/>
              </a:rPr>
              <a:t> or the deep throb of the didgeridoo. Similarly, traditional dances reveal creation myths, enact the deeds of Dreamtime heroes and even recent historical events.</a:t>
            </a:r>
            <a:endParaRPr lang="en-US" sz="1400" dirty="0">
              <a:latin typeface="Algerian" pitchFamily="82" charset="0"/>
            </a:endParaRPr>
          </a:p>
        </p:txBody>
      </p:sp>
      <p:sp>
        <p:nvSpPr>
          <p:cNvPr id="5" name="Rettangolo 4"/>
          <p:cNvSpPr/>
          <p:nvPr/>
        </p:nvSpPr>
        <p:spPr>
          <a:xfrm>
            <a:off x="539552" y="188640"/>
            <a:ext cx="7996066" cy="923330"/>
          </a:xfrm>
          <a:prstGeom prst="rect">
            <a:avLst/>
          </a:prstGeom>
          <a:noFill/>
        </p:spPr>
        <p:txBody>
          <a:bodyPr wrap="square" lIns="91440" tIns="45720" rIns="91440" bIns="45720">
            <a:spAutoFit/>
          </a:bodyPr>
          <a:lstStyle/>
          <a:p>
            <a:pPr algn="ctr"/>
            <a:r>
              <a:rPr lang="it-IT"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AUSTRALIAN CULTURE</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Immagine 5" descr="Australia2.jpg"/>
          <p:cNvPicPr>
            <a:picLocks noChangeAspect="1"/>
          </p:cNvPicPr>
          <p:nvPr/>
        </p:nvPicPr>
        <p:blipFill>
          <a:blip r:embed="rId4" cstate="print"/>
          <a:stretch>
            <a:fillRect/>
          </a:stretch>
        </p:blipFill>
        <p:spPr>
          <a:xfrm>
            <a:off x="5724128" y="1052736"/>
            <a:ext cx="2664296" cy="1890006"/>
          </a:xfrm>
          <a:prstGeom prst="rect">
            <a:avLst/>
          </a:prstGeom>
        </p:spPr>
      </p:pic>
      <p:pic>
        <p:nvPicPr>
          <p:cNvPr id="7" name="Immagine 6" descr="australia3.jpg"/>
          <p:cNvPicPr>
            <a:picLocks noChangeAspect="1"/>
          </p:cNvPicPr>
          <p:nvPr/>
        </p:nvPicPr>
        <p:blipFill>
          <a:blip r:embed="rId5" cstate="print"/>
          <a:stretch>
            <a:fillRect/>
          </a:stretch>
        </p:blipFill>
        <p:spPr>
          <a:xfrm>
            <a:off x="3347864" y="1268760"/>
            <a:ext cx="1905000" cy="1609725"/>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2060848"/>
            <a:ext cx="7920880" cy="3970318"/>
          </a:xfrm>
          <a:prstGeom prst="rect">
            <a:avLst/>
          </a:prstGeom>
          <a:noFill/>
        </p:spPr>
        <p:txBody>
          <a:bodyPr wrap="square" rtlCol="0">
            <a:spAutoFit/>
          </a:bodyPr>
          <a:lstStyle/>
          <a:p>
            <a:endParaRPr lang="it-IT" sz="1400" dirty="0" smtClean="0">
              <a:latin typeface="Algerian" pitchFamily="82" charset="0"/>
            </a:endParaRPr>
          </a:p>
          <a:p>
            <a:endParaRPr lang="it-IT" sz="1400" dirty="0" smtClean="0">
              <a:latin typeface="Algerian" pitchFamily="82" charset="0"/>
            </a:endParaRPr>
          </a:p>
          <a:p>
            <a:endParaRPr lang="it-IT" sz="1400" dirty="0" smtClean="0">
              <a:latin typeface="Algerian" pitchFamily="82" charset="0"/>
            </a:endParaRPr>
          </a:p>
          <a:p>
            <a:pPr algn="just"/>
            <a:r>
              <a:rPr lang="it-IT" sz="1400" dirty="0" smtClean="0">
                <a:latin typeface="Algerian" pitchFamily="82" charset="0"/>
              </a:rPr>
              <a:t>The </a:t>
            </a:r>
            <a:r>
              <a:rPr lang="it-IT" sz="1400" dirty="0" err="1" smtClean="0">
                <a:latin typeface="Algerian" pitchFamily="82" charset="0"/>
              </a:rPr>
              <a:t>food</a:t>
            </a:r>
            <a:r>
              <a:rPr lang="it-IT" sz="1400" dirty="0" smtClean="0">
                <a:latin typeface="Algerian" pitchFamily="82" charset="0"/>
              </a:rPr>
              <a:t> culture in Australia </a:t>
            </a:r>
            <a:r>
              <a:rPr lang="it-IT" sz="1400" dirty="0" err="1" smtClean="0">
                <a:latin typeface="Algerian" pitchFamily="82" charset="0"/>
              </a:rPr>
              <a:t>has</a:t>
            </a:r>
            <a:r>
              <a:rPr lang="it-IT" sz="1400" dirty="0" smtClean="0">
                <a:latin typeface="Algerian" pitchFamily="82" charset="0"/>
              </a:rPr>
              <a:t> </a:t>
            </a:r>
            <a:r>
              <a:rPr lang="it-IT" sz="1400" dirty="0" err="1" smtClean="0">
                <a:latin typeface="Algerian" pitchFamily="82" charset="0"/>
              </a:rPr>
              <a:t>changed</a:t>
            </a:r>
            <a:r>
              <a:rPr lang="it-IT" sz="1400" dirty="0" smtClean="0">
                <a:latin typeface="Algerian" pitchFamily="82" charset="0"/>
              </a:rPr>
              <a:t> </a:t>
            </a:r>
            <a:r>
              <a:rPr lang="it-IT" sz="1400" dirty="0" err="1" smtClean="0">
                <a:latin typeface="Algerian" pitchFamily="82" charset="0"/>
              </a:rPr>
              <a:t>over</a:t>
            </a:r>
            <a:r>
              <a:rPr lang="it-IT" sz="1400" dirty="0" smtClean="0">
                <a:latin typeface="Algerian" pitchFamily="82" charset="0"/>
              </a:rPr>
              <a:t> the </a:t>
            </a:r>
            <a:r>
              <a:rPr lang="it-IT" sz="1400" dirty="0" err="1" smtClean="0">
                <a:latin typeface="Algerian" pitchFamily="82" charset="0"/>
              </a:rPr>
              <a:t>years</a:t>
            </a:r>
            <a:r>
              <a:rPr lang="it-IT" sz="1400" dirty="0" smtClean="0">
                <a:latin typeface="Algerian" pitchFamily="82" charset="0"/>
              </a:rPr>
              <a:t>. The </a:t>
            </a:r>
            <a:r>
              <a:rPr lang="it-IT" sz="1400" dirty="0" err="1" smtClean="0">
                <a:latin typeface="Algerian" pitchFamily="82" charset="0"/>
              </a:rPr>
              <a:t>aboriginal</a:t>
            </a:r>
            <a:r>
              <a:rPr lang="it-IT" sz="1400" dirty="0" smtClean="0">
                <a:latin typeface="Algerian" pitchFamily="82" charset="0"/>
              </a:rPr>
              <a:t> people </a:t>
            </a:r>
            <a:r>
              <a:rPr lang="it-IT" sz="1400" dirty="0" err="1" smtClean="0">
                <a:latin typeface="Algerian" pitchFamily="82" charset="0"/>
              </a:rPr>
              <a:t>ate</a:t>
            </a:r>
            <a:r>
              <a:rPr lang="it-IT" sz="1400" dirty="0" smtClean="0">
                <a:latin typeface="Algerian" pitchFamily="82" charset="0"/>
              </a:rPr>
              <a:t> </a:t>
            </a:r>
            <a:r>
              <a:rPr lang="it-IT" sz="1400" dirty="0" err="1" smtClean="0">
                <a:latin typeface="Algerian" pitchFamily="82" charset="0"/>
              </a:rPr>
              <a:t>whatever</a:t>
            </a:r>
            <a:r>
              <a:rPr lang="it-IT" sz="1400" dirty="0" smtClean="0">
                <a:latin typeface="Algerian" pitchFamily="82" charset="0"/>
              </a:rPr>
              <a:t> the </a:t>
            </a:r>
            <a:r>
              <a:rPr lang="it-IT" sz="1400" dirty="0" err="1" smtClean="0">
                <a:latin typeface="Algerian" pitchFamily="82" charset="0"/>
              </a:rPr>
              <a:t>land</a:t>
            </a:r>
            <a:r>
              <a:rPr lang="it-IT" sz="1400" dirty="0" smtClean="0">
                <a:latin typeface="Algerian" pitchFamily="82" charset="0"/>
              </a:rPr>
              <a:t> </a:t>
            </a:r>
            <a:r>
              <a:rPr lang="it-IT" sz="1400" dirty="0" err="1" smtClean="0">
                <a:latin typeface="Algerian" pitchFamily="82" charset="0"/>
              </a:rPr>
              <a:t>provided</a:t>
            </a:r>
            <a:r>
              <a:rPr lang="it-IT" sz="1400" dirty="0" smtClean="0">
                <a:latin typeface="Algerian" pitchFamily="82" charset="0"/>
              </a:rPr>
              <a:t>, </a:t>
            </a:r>
            <a:r>
              <a:rPr lang="it-IT" sz="1400" dirty="0" err="1" smtClean="0">
                <a:latin typeface="Algerian" pitchFamily="82" charset="0"/>
              </a:rPr>
              <a:t>from</a:t>
            </a:r>
            <a:r>
              <a:rPr lang="it-IT" sz="1400" dirty="0" smtClean="0">
                <a:latin typeface="Algerian" pitchFamily="82" charset="0"/>
              </a:rPr>
              <a:t> </a:t>
            </a:r>
            <a:r>
              <a:rPr lang="it-IT" sz="1400" dirty="0" err="1" smtClean="0">
                <a:latin typeface="Algerian" pitchFamily="82" charset="0"/>
              </a:rPr>
              <a:t>Local</a:t>
            </a:r>
            <a:r>
              <a:rPr lang="it-IT" sz="1400" dirty="0" smtClean="0">
                <a:latin typeface="Algerian" pitchFamily="82" charset="0"/>
              </a:rPr>
              <a:t> </a:t>
            </a:r>
            <a:r>
              <a:rPr lang="it-IT" sz="1400" dirty="0" err="1" smtClean="0">
                <a:latin typeface="Algerian" pitchFamily="82" charset="0"/>
              </a:rPr>
              <a:t>Fruits</a:t>
            </a:r>
            <a:r>
              <a:rPr lang="it-IT" sz="1400" dirty="0" smtClean="0">
                <a:latin typeface="Algerian" pitchFamily="82" charset="0"/>
              </a:rPr>
              <a:t> </a:t>
            </a:r>
            <a:r>
              <a:rPr lang="it-IT" sz="1400" dirty="0" err="1" smtClean="0">
                <a:latin typeface="Algerian" pitchFamily="82" charset="0"/>
              </a:rPr>
              <a:t>such</a:t>
            </a:r>
            <a:r>
              <a:rPr lang="it-IT" sz="1400" dirty="0" smtClean="0">
                <a:latin typeface="Algerian" pitchFamily="82" charset="0"/>
              </a:rPr>
              <a:t> </a:t>
            </a:r>
            <a:r>
              <a:rPr lang="it-IT" sz="1400" dirty="0" err="1" smtClean="0">
                <a:latin typeface="Algerian" pitchFamily="82" charset="0"/>
              </a:rPr>
              <a:t>as</a:t>
            </a:r>
            <a:r>
              <a:rPr lang="it-IT" sz="1400" dirty="0" smtClean="0">
                <a:latin typeface="Algerian" pitchFamily="82" charset="0"/>
              </a:rPr>
              <a:t> </a:t>
            </a:r>
            <a:r>
              <a:rPr lang="it-IT" sz="1400" dirty="0" err="1" smtClean="0">
                <a:latin typeface="Algerian" pitchFamily="82" charset="0"/>
              </a:rPr>
              <a:t>Quandong</a:t>
            </a:r>
            <a:r>
              <a:rPr lang="it-IT" sz="1400" dirty="0" smtClean="0">
                <a:latin typeface="Algerian" pitchFamily="82" charset="0"/>
              </a:rPr>
              <a:t> and Kakadu </a:t>
            </a:r>
            <a:r>
              <a:rPr lang="it-IT" sz="1400" dirty="0" err="1" smtClean="0">
                <a:latin typeface="Algerian" pitchFamily="82" charset="0"/>
              </a:rPr>
              <a:t>plums</a:t>
            </a:r>
            <a:r>
              <a:rPr lang="it-IT" sz="1400" dirty="0" smtClean="0">
                <a:latin typeface="Algerian" pitchFamily="82" charset="0"/>
              </a:rPr>
              <a:t>, </a:t>
            </a:r>
            <a:r>
              <a:rPr lang="it-IT" sz="1400" dirty="0" err="1" smtClean="0">
                <a:latin typeface="Algerian" pitchFamily="82" charset="0"/>
              </a:rPr>
              <a:t>to</a:t>
            </a:r>
            <a:r>
              <a:rPr lang="it-IT" sz="1400" dirty="0" smtClean="0">
                <a:latin typeface="Algerian" pitchFamily="82" charset="0"/>
              </a:rPr>
              <a:t> </a:t>
            </a:r>
            <a:r>
              <a:rPr lang="it-IT" sz="1400" dirty="0" err="1" smtClean="0">
                <a:latin typeface="Algerian" pitchFamily="82" charset="0"/>
              </a:rPr>
              <a:t>meats</a:t>
            </a:r>
            <a:r>
              <a:rPr lang="it-IT" sz="1400" dirty="0" smtClean="0">
                <a:latin typeface="Algerian" pitchFamily="82" charset="0"/>
              </a:rPr>
              <a:t> </a:t>
            </a:r>
            <a:r>
              <a:rPr lang="it-IT" sz="1400" dirty="0" err="1" smtClean="0">
                <a:latin typeface="Algerian" pitchFamily="82" charset="0"/>
              </a:rPr>
              <a:t>from</a:t>
            </a:r>
            <a:r>
              <a:rPr lang="it-IT" sz="1400" dirty="0" smtClean="0">
                <a:latin typeface="Algerian" pitchFamily="82" charset="0"/>
              </a:rPr>
              <a:t> wild </a:t>
            </a:r>
            <a:r>
              <a:rPr lang="it-IT" sz="1400" dirty="0" err="1" smtClean="0">
                <a:latin typeface="Algerian" pitchFamily="82" charset="0"/>
              </a:rPr>
              <a:t>animals</a:t>
            </a:r>
            <a:r>
              <a:rPr lang="it-IT" sz="1400" dirty="0" smtClean="0">
                <a:latin typeface="Algerian" pitchFamily="82" charset="0"/>
              </a:rPr>
              <a:t>. </a:t>
            </a:r>
          </a:p>
          <a:p>
            <a:pPr algn="just"/>
            <a:r>
              <a:rPr lang="it-IT" sz="1400" dirty="0" err="1" smtClean="0">
                <a:latin typeface="Algerian" pitchFamily="82" charset="0"/>
              </a:rPr>
              <a:t>Over</a:t>
            </a:r>
            <a:r>
              <a:rPr lang="it-IT" sz="1400" dirty="0" smtClean="0">
                <a:latin typeface="Algerian" pitchFamily="82" charset="0"/>
              </a:rPr>
              <a:t> </a:t>
            </a:r>
            <a:r>
              <a:rPr lang="it-IT" sz="1400" dirty="0" err="1" smtClean="0">
                <a:latin typeface="Algerian" pitchFamily="82" charset="0"/>
              </a:rPr>
              <a:t>time</a:t>
            </a:r>
            <a:r>
              <a:rPr lang="it-IT" sz="1400" dirty="0" smtClean="0">
                <a:latin typeface="Algerian" pitchFamily="82" charset="0"/>
              </a:rPr>
              <a:t>, </a:t>
            </a:r>
            <a:r>
              <a:rPr lang="it-IT" sz="1400" dirty="0" err="1" smtClean="0">
                <a:latin typeface="Algerian" pitchFamily="82" charset="0"/>
              </a:rPr>
              <a:t>as</a:t>
            </a:r>
            <a:r>
              <a:rPr lang="it-IT" sz="1400" dirty="0" smtClean="0">
                <a:latin typeface="Algerian" pitchFamily="82" charset="0"/>
              </a:rPr>
              <a:t> </a:t>
            </a:r>
            <a:r>
              <a:rPr lang="it-IT" sz="1400" dirty="0" err="1" smtClean="0">
                <a:latin typeface="Algerian" pitchFamily="82" charset="0"/>
              </a:rPr>
              <a:t>many</a:t>
            </a:r>
            <a:r>
              <a:rPr lang="it-IT" sz="1400" dirty="0" smtClean="0">
                <a:latin typeface="Algerian" pitchFamily="82" charset="0"/>
              </a:rPr>
              <a:t> </a:t>
            </a:r>
            <a:r>
              <a:rPr lang="it-IT" sz="1400" dirty="0" err="1" smtClean="0">
                <a:latin typeface="Algerian" pitchFamily="82" charset="0"/>
              </a:rPr>
              <a:t>immigrant</a:t>
            </a:r>
            <a:r>
              <a:rPr lang="it-IT" sz="1400" dirty="0" smtClean="0">
                <a:latin typeface="Algerian" pitchFamily="82" charset="0"/>
              </a:rPr>
              <a:t> </a:t>
            </a:r>
            <a:r>
              <a:rPr lang="it-IT" sz="1400" dirty="0" err="1" smtClean="0">
                <a:latin typeface="Algerian" pitchFamily="82" charset="0"/>
              </a:rPr>
              <a:t>populations</a:t>
            </a:r>
            <a:r>
              <a:rPr lang="it-IT" sz="1400" dirty="0" smtClean="0">
                <a:latin typeface="Algerian" pitchFamily="82" charset="0"/>
              </a:rPr>
              <a:t> </a:t>
            </a:r>
            <a:r>
              <a:rPr lang="it-IT" sz="1400" dirty="0" err="1" smtClean="0">
                <a:latin typeface="Algerian" pitchFamily="82" charset="0"/>
              </a:rPr>
              <a:t>made</a:t>
            </a:r>
            <a:r>
              <a:rPr lang="it-IT" sz="1400" dirty="0" smtClean="0">
                <a:latin typeface="Algerian" pitchFamily="82" charset="0"/>
              </a:rPr>
              <a:t> </a:t>
            </a:r>
            <a:r>
              <a:rPr lang="it-IT" sz="1400" dirty="0" err="1" smtClean="0">
                <a:latin typeface="Algerian" pitchFamily="82" charset="0"/>
              </a:rPr>
              <a:t>their</a:t>
            </a:r>
            <a:r>
              <a:rPr lang="it-IT" sz="1400" dirty="0" smtClean="0">
                <a:latin typeface="Algerian" pitchFamily="82" charset="0"/>
              </a:rPr>
              <a:t> way </a:t>
            </a:r>
            <a:r>
              <a:rPr lang="it-IT" sz="1400" dirty="0" err="1" smtClean="0">
                <a:latin typeface="Algerian" pitchFamily="82" charset="0"/>
              </a:rPr>
              <a:t>to</a:t>
            </a:r>
            <a:r>
              <a:rPr lang="it-IT" sz="1400" dirty="0" smtClean="0">
                <a:latin typeface="Algerian" pitchFamily="82" charset="0"/>
              </a:rPr>
              <a:t> </a:t>
            </a:r>
            <a:r>
              <a:rPr lang="it-IT" sz="1400" dirty="0" err="1" smtClean="0">
                <a:latin typeface="Algerian" pitchFamily="82" charset="0"/>
              </a:rPr>
              <a:t>australia</a:t>
            </a:r>
            <a:r>
              <a:rPr lang="it-IT" sz="1400" dirty="0" smtClean="0">
                <a:latin typeface="Algerian" pitchFamily="82" charset="0"/>
              </a:rPr>
              <a:t>, the </a:t>
            </a:r>
            <a:r>
              <a:rPr lang="it-IT" sz="1400" dirty="0" err="1" smtClean="0">
                <a:latin typeface="Algerian" pitchFamily="82" charset="0"/>
              </a:rPr>
              <a:t>food</a:t>
            </a:r>
            <a:r>
              <a:rPr lang="it-IT" sz="1400" dirty="0" smtClean="0">
                <a:latin typeface="Algerian" pitchFamily="82" charset="0"/>
              </a:rPr>
              <a:t> </a:t>
            </a:r>
            <a:r>
              <a:rPr lang="it-IT" sz="1400" dirty="0" err="1" smtClean="0">
                <a:latin typeface="Algerian" pitchFamily="82" charset="0"/>
              </a:rPr>
              <a:t>preferences</a:t>
            </a:r>
            <a:r>
              <a:rPr lang="it-IT" sz="1400" dirty="0" smtClean="0">
                <a:latin typeface="Algerian" pitchFamily="82" charset="0"/>
              </a:rPr>
              <a:t> </a:t>
            </a:r>
            <a:r>
              <a:rPr lang="it-IT" sz="1400" dirty="0" err="1" smtClean="0">
                <a:latin typeface="Algerian" pitchFamily="82" charset="0"/>
              </a:rPr>
              <a:t>of</a:t>
            </a:r>
            <a:r>
              <a:rPr lang="it-IT" sz="1400" dirty="0" smtClean="0">
                <a:latin typeface="Algerian" pitchFamily="82" charset="0"/>
              </a:rPr>
              <a:t> the people </a:t>
            </a:r>
            <a:r>
              <a:rPr lang="it-IT" sz="1400" dirty="0" err="1" smtClean="0">
                <a:latin typeface="Algerian" pitchFamily="82" charset="0"/>
              </a:rPr>
              <a:t>changed</a:t>
            </a:r>
            <a:r>
              <a:rPr lang="it-IT" sz="1400" dirty="0" smtClean="0">
                <a:latin typeface="Algerian" pitchFamily="82" charset="0"/>
              </a:rPr>
              <a:t> and </a:t>
            </a:r>
            <a:r>
              <a:rPr lang="it-IT" sz="1400" dirty="0" err="1" smtClean="0">
                <a:latin typeface="Algerian" pitchFamily="82" charset="0"/>
              </a:rPr>
              <a:t>adapted</a:t>
            </a:r>
            <a:r>
              <a:rPr lang="it-IT" sz="1400" dirty="0" smtClean="0">
                <a:latin typeface="Algerian" pitchFamily="82" charset="0"/>
              </a:rPr>
              <a:t> </a:t>
            </a:r>
            <a:r>
              <a:rPr lang="it-IT" sz="1400" dirty="0" err="1" smtClean="0">
                <a:latin typeface="Algerian" pitchFamily="82" charset="0"/>
              </a:rPr>
              <a:t>as</a:t>
            </a:r>
            <a:r>
              <a:rPr lang="it-IT" sz="1400" dirty="0" smtClean="0">
                <a:latin typeface="Algerian" pitchFamily="82" charset="0"/>
              </a:rPr>
              <a:t> </a:t>
            </a:r>
            <a:r>
              <a:rPr lang="it-IT" sz="1400" dirty="0" err="1" smtClean="0">
                <a:latin typeface="Algerian" pitchFamily="82" charset="0"/>
              </a:rPr>
              <a:t>new</a:t>
            </a:r>
            <a:r>
              <a:rPr lang="it-IT" sz="1400" dirty="0" smtClean="0">
                <a:latin typeface="Algerian" pitchFamily="82" charset="0"/>
              </a:rPr>
              <a:t> </a:t>
            </a:r>
            <a:r>
              <a:rPr lang="it-IT" sz="1400" dirty="0" err="1" smtClean="0">
                <a:latin typeface="Algerian" pitchFamily="82" charset="0"/>
              </a:rPr>
              <a:t>cultures</a:t>
            </a:r>
            <a:r>
              <a:rPr lang="it-IT" sz="1400" dirty="0" smtClean="0">
                <a:latin typeface="Algerian" pitchFamily="82" charset="0"/>
              </a:rPr>
              <a:t> </a:t>
            </a:r>
            <a:r>
              <a:rPr lang="it-IT" sz="1400" dirty="0" err="1" smtClean="0">
                <a:latin typeface="Algerian" pitchFamily="82" charset="0"/>
              </a:rPr>
              <a:t>were</a:t>
            </a:r>
            <a:r>
              <a:rPr lang="it-IT" sz="1400" dirty="0" smtClean="0">
                <a:latin typeface="Algerian" pitchFamily="82" charset="0"/>
              </a:rPr>
              <a:t> </a:t>
            </a:r>
            <a:r>
              <a:rPr lang="it-IT" sz="1400" dirty="0" err="1" smtClean="0">
                <a:latin typeface="Algerian" pitchFamily="82" charset="0"/>
              </a:rPr>
              <a:t>introduced</a:t>
            </a:r>
            <a:r>
              <a:rPr lang="it-IT" sz="1400" dirty="0" smtClean="0">
                <a:latin typeface="Algerian" pitchFamily="82" charset="0"/>
              </a:rPr>
              <a:t>, </a:t>
            </a:r>
            <a:r>
              <a:rPr lang="it-IT" sz="1400" dirty="0" err="1" smtClean="0">
                <a:latin typeface="Algerian" pitchFamily="82" charset="0"/>
              </a:rPr>
              <a:t>each</a:t>
            </a:r>
            <a:r>
              <a:rPr lang="it-IT" sz="1400" dirty="0" smtClean="0">
                <a:latin typeface="Algerian" pitchFamily="82" charset="0"/>
              </a:rPr>
              <a:t> </a:t>
            </a:r>
            <a:r>
              <a:rPr lang="it-IT" sz="1400" dirty="0" err="1" smtClean="0">
                <a:latin typeface="Algerian" pitchFamily="82" charset="0"/>
              </a:rPr>
              <a:t>bringing</a:t>
            </a:r>
            <a:r>
              <a:rPr lang="it-IT" sz="1400" dirty="0" smtClean="0">
                <a:latin typeface="Algerian" pitchFamily="82" charset="0"/>
              </a:rPr>
              <a:t> </a:t>
            </a:r>
            <a:r>
              <a:rPr lang="it-IT" sz="1400" dirty="0" err="1" smtClean="0">
                <a:latin typeface="Algerian" pitchFamily="82" charset="0"/>
              </a:rPr>
              <a:t>its</a:t>
            </a:r>
            <a:r>
              <a:rPr lang="it-IT" sz="1400" dirty="0" smtClean="0">
                <a:latin typeface="Algerian" pitchFamily="82" charset="0"/>
              </a:rPr>
              <a:t> </a:t>
            </a:r>
            <a:r>
              <a:rPr lang="it-IT" sz="1400" dirty="0" err="1" smtClean="0">
                <a:latin typeface="Algerian" pitchFamily="82" charset="0"/>
              </a:rPr>
              <a:t>own</a:t>
            </a:r>
            <a:r>
              <a:rPr lang="it-IT" sz="1400" dirty="0" smtClean="0">
                <a:latin typeface="Algerian" pitchFamily="82" charset="0"/>
              </a:rPr>
              <a:t> </a:t>
            </a:r>
            <a:r>
              <a:rPr lang="it-IT" sz="1400" dirty="0" err="1" smtClean="0">
                <a:latin typeface="Algerian" pitchFamily="82" charset="0"/>
              </a:rPr>
              <a:t>foods</a:t>
            </a:r>
            <a:r>
              <a:rPr lang="it-IT" sz="1400" dirty="0" smtClean="0">
                <a:latin typeface="Algerian" pitchFamily="82" charset="0"/>
              </a:rPr>
              <a:t>, </a:t>
            </a:r>
            <a:r>
              <a:rPr lang="it-IT" sz="1400" dirty="0" err="1" smtClean="0">
                <a:latin typeface="Algerian" pitchFamily="82" charset="0"/>
              </a:rPr>
              <a:t>diversifying</a:t>
            </a:r>
            <a:r>
              <a:rPr lang="it-IT" sz="1400" dirty="0" smtClean="0">
                <a:latin typeface="Algerian" pitchFamily="82" charset="0"/>
              </a:rPr>
              <a:t> the “</a:t>
            </a:r>
            <a:r>
              <a:rPr lang="it-IT" sz="1400" dirty="0" err="1" smtClean="0">
                <a:latin typeface="Algerian" pitchFamily="82" charset="0"/>
              </a:rPr>
              <a:t>typical</a:t>
            </a:r>
            <a:r>
              <a:rPr lang="it-IT" sz="1400" dirty="0" smtClean="0">
                <a:latin typeface="Algerian" pitchFamily="82" charset="0"/>
              </a:rPr>
              <a:t>” </a:t>
            </a:r>
            <a:r>
              <a:rPr lang="it-IT" sz="1400" dirty="0" err="1" smtClean="0">
                <a:latin typeface="Algerian" pitchFamily="82" charset="0"/>
              </a:rPr>
              <a:t>australian</a:t>
            </a:r>
            <a:r>
              <a:rPr lang="it-IT" sz="1400" dirty="0" smtClean="0">
                <a:latin typeface="Algerian" pitchFamily="82" charset="0"/>
              </a:rPr>
              <a:t> </a:t>
            </a:r>
            <a:r>
              <a:rPr lang="it-IT" sz="1400" dirty="0" err="1" smtClean="0">
                <a:latin typeface="Algerian" pitchFamily="82" charset="0"/>
              </a:rPr>
              <a:t>cuisine</a:t>
            </a:r>
            <a:r>
              <a:rPr lang="it-IT" sz="1400" dirty="0" smtClean="0">
                <a:latin typeface="Algerian" pitchFamily="82" charset="0"/>
              </a:rPr>
              <a:t>. </a:t>
            </a:r>
          </a:p>
          <a:p>
            <a:pPr algn="just"/>
            <a:endParaRPr lang="it-IT" sz="1400" dirty="0" smtClean="0">
              <a:latin typeface="Algerian" pitchFamily="82" charset="0"/>
            </a:endParaRPr>
          </a:p>
          <a:p>
            <a:pPr algn="just"/>
            <a:r>
              <a:rPr lang="it-IT" sz="1400" dirty="0" err="1" smtClean="0">
                <a:latin typeface="Algerian" pitchFamily="82" charset="0"/>
              </a:rPr>
              <a:t>One</a:t>
            </a:r>
            <a:r>
              <a:rPr lang="it-IT" sz="1400" dirty="0" smtClean="0">
                <a:latin typeface="Algerian" pitchFamily="82" charset="0"/>
              </a:rPr>
              <a:t> </a:t>
            </a:r>
            <a:r>
              <a:rPr lang="it-IT" sz="1400" dirty="0" err="1" smtClean="0">
                <a:latin typeface="Algerian" pitchFamily="82" charset="0"/>
              </a:rPr>
              <a:t>typically</a:t>
            </a:r>
            <a:r>
              <a:rPr lang="it-IT" sz="1400" dirty="0" smtClean="0">
                <a:latin typeface="Algerian" pitchFamily="82" charset="0"/>
              </a:rPr>
              <a:t> </a:t>
            </a:r>
            <a:r>
              <a:rPr lang="it-IT" sz="1400" dirty="0" err="1" smtClean="0">
                <a:latin typeface="Algerian" pitchFamily="82" charset="0"/>
              </a:rPr>
              <a:t>australian</a:t>
            </a:r>
            <a:r>
              <a:rPr lang="it-IT" sz="1400" dirty="0" smtClean="0">
                <a:latin typeface="Algerian" pitchFamily="82" charset="0"/>
              </a:rPr>
              <a:t> </a:t>
            </a:r>
            <a:r>
              <a:rPr lang="it-IT" sz="1400" dirty="0" err="1" smtClean="0">
                <a:latin typeface="Algerian" pitchFamily="82" charset="0"/>
              </a:rPr>
              <a:t>product</a:t>
            </a:r>
            <a:r>
              <a:rPr lang="it-IT" sz="1400" dirty="0" smtClean="0">
                <a:latin typeface="Algerian" pitchFamily="82" charset="0"/>
              </a:rPr>
              <a:t> </a:t>
            </a:r>
            <a:r>
              <a:rPr lang="it-IT" sz="1400" dirty="0" err="1" smtClean="0">
                <a:latin typeface="Algerian" pitchFamily="82" charset="0"/>
              </a:rPr>
              <a:t>is</a:t>
            </a:r>
            <a:r>
              <a:rPr lang="it-IT" sz="1400" dirty="0" smtClean="0">
                <a:latin typeface="Algerian" pitchFamily="82" charset="0"/>
              </a:rPr>
              <a:t> </a:t>
            </a:r>
            <a:r>
              <a:rPr lang="it-IT" sz="1400" dirty="0" err="1" smtClean="0">
                <a:latin typeface="Algerian" pitchFamily="82" charset="0"/>
              </a:rPr>
              <a:t>called</a:t>
            </a:r>
            <a:r>
              <a:rPr lang="it-IT" sz="1400" dirty="0" smtClean="0">
                <a:latin typeface="Algerian" pitchFamily="82" charset="0"/>
              </a:rPr>
              <a:t> </a:t>
            </a:r>
            <a:r>
              <a:rPr lang="it-IT" sz="1400" dirty="0" err="1" smtClean="0">
                <a:latin typeface="Algerian" pitchFamily="82" charset="0"/>
              </a:rPr>
              <a:t>Vegemite</a:t>
            </a:r>
            <a:r>
              <a:rPr lang="it-IT" sz="1400" dirty="0" smtClean="0">
                <a:latin typeface="Algerian" pitchFamily="82" charset="0"/>
              </a:rPr>
              <a:t>, </a:t>
            </a:r>
            <a:r>
              <a:rPr lang="it-IT" sz="1400" dirty="0" err="1" smtClean="0">
                <a:latin typeface="Algerian" pitchFamily="82" charset="0"/>
              </a:rPr>
              <a:t>which</a:t>
            </a:r>
            <a:r>
              <a:rPr lang="it-IT" sz="1400" dirty="0" smtClean="0">
                <a:latin typeface="Algerian" pitchFamily="82" charset="0"/>
              </a:rPr>
              <a:t> </a:t>
            </a:r>
            <a:r>
              <a:rPr lang="it-IT" sz="1400" dirty="0" err="1" smtClean="0">
                <a:latin typeface="Algerian" pitchFamily="82" charset="0"/>
              </a:rPr>
              <a:t>is</a:t>
            </a:r>
            <a:r>
              <a:rPr lang="it-IT" sz="1400" dirty="0" smtClean="0">
                <a:latin typeface="Algerian" pitchFamily="82" charset="0"/>
              </a:rPr>
              <a:t> spread on </a:t>
            </a:r>
            <a:r>
              <a:rPr lang="it-IT" sz="1400" dirty="0" err="1" smtClean="0">
                <a:latin typeface="Algerian" pitchFamily="82" charset="0"/>
              </a:rPr>
              <a:t>bread</a:t>
            </a:r>
            <a:r>
              <a:rPr lang="it-IT" sz="1400" dirty="0" smtClean="0">
                <a:latin typeface="Algerian" pitchFamily="82" charset="0"/>
              </a:rPr>
              <a:t> and </a:t>
            </a:r>
            <a:r>
              <a:rPr lang="it-IT" sz="1400" dirty="0" err="1" smtClean="0">
                <a:latin typeface="Algerian" pitchFamily="82" charset="0"/>
              </a:rPr>
              <a:t>sandwiches</a:t>
            </a:r>
            <a:r>
              <a:rPr lang="it-IT" sz="1400" dirty="0" smtClean="0">
                <a:latin typeface="Algerian" pitchFamily="82" charset="0"/>
              </a:rPr>
              <a:t>. </a:t>
            </a:r>
            <a:r>
              <a:rPr lang="it-IT" sz="1400" dirty="0" err="1" smtClean="0">
                <a:latin typeface="Algerian" pitchFamily="82" charset="0"/>
              </a:rPr>
              <a:t>Cooking</a:t>
            </a:r>
            <a:r>
              <a:rPr lang="it-IT" sz="1400" dirty="0" smtClean="0">
                <a:latin typeface="Algerian" pitchFamily="82" charset="0"/>
              </a:rPr>
              <a:t> </a:t>
            </a:r>
            <a:r>
              <a:rPr lang="it-IT" sz="1400" dirty="0" err="1" smtClean="0">
                <a:latin typeface="Algerian" pitchFamily="82" charset="0"/>
              </a:rPr>
              <a:t>meat</a:t>
            </a:r>
            <a:r>
              <a:rPr lang="it-IT" sz="1400" dirty="0" smtClean="0">
                <a:latin typeface="Algerian" pitchFamily="82" charset="0"/>
              </a:rPr>
              <a:t> </a:t>
            </a:r>
            <a:r>
              <a:rPr lang="it-IT" sz="1400" dirty="0" err="1" smtClean="0">
                <a:latin typeface="Algerian" pitchFamily="82" charset="0"/>
              </a:rPr>
              <a:t>outdoors</a:t>
            </a:r>
            <a:r>
              <a:rPr lang="it-IT" sz="1400" dirty="0" smtClean="0">
                <a:latin typeface="Algerian" pitchFamily="82" charset="0"/>
              </a:rPr>
              <a:t> on the </a:t>
            </a:r>
            <a:r>
              <a:rPr lang="it-IT" sz="1400" dirty="0" err="1" smtClean="0">
                <a:latin typeface="Algerian" pitchFamily="82" charset="0"/>
              </a:rPr>
              <a:t>Barbeque</a:t>
            </a:r>
            <a:r>
              <a:rPr lang="it-IT" sz="1400" dirty="0" smtClean="0">
                <a:latin typeface="Algerian" pitchFamily="82" charset="0"/>
              </a:rPr>
              <a:t> </a:t>
            </a:r>
            <a:r>
              <a:rPr lang="it-IT" sz="1400" dirty="0" err="1" smtClean="0">
                <a:latin typeface="Algerian" pitchFamily="82" charset="0"/>
              </a:rPr>
              <a:t>is</a:t>
            </a:r>
            <a:r>
              <a:rPr lang="it-IT" sz="1400" dirty="0" smtClean="0">
                <a:latin typeface="Algerian" pitchFamily="82" charset="0"/>
              </a:rPr>
              <a:t> </a:t>
            </a:r>
            <a:r>
              <a:rPr lang="it-IT" sz="1400" dirty="0" err="1" smtClean="0">
                <a:latin typeface="Algerian" pitchFamily="82" charset="0"/>
              </a:rPr>
              <a:t>also</a:t>
            </a:r>
            <a:r>
              <a:rPr lang="it-IT" sz="1400" dirty="0" smtClean="0">
                <a:latin typeface="Algerian" pitchFamily="82" charset="0"/>
              </a:rPr>
              <a:t> </a:t>
            </a:r>
            <a:r>
              <a:rPr lang="it-IT" sz="1400" dirty="0" err="1" smtClean="0">
                <a:latin typeface="Algerian" pitchFamily="82" charset="0"/>
              </a:rPr>
              <a:t>an</a:t>
            </a:r>
            <a:r>
              <a:rPr lang="it-IT" sz="1400" dirty="0" smtClean="0">
                <a:latin typeface="Algerian" pitchFamily="82" charset="0"/>
              </a:rPr>
              <a:t> </a:t>
            </a:r>
            <a:r>
              <a:rPr lang="it-IT" sz="1400" dirty="0" err="1" smtClean="0">
                <a:latin typeface="Algerian" pitchFamily="82" charset="0"/>
              </a:rPr>
              <a:t>australian</a:t>
            </a:r>
            <a:r>
              <a:rPr lang="it-IT" sz="1400" dirty="0" smtClean="0">
                <a:latin typeface="Algerian" pitchFamily="82" charset="0"/>
              </a:rPr>
              <a:t> </a:t>
            </a:r>
            <a:r>
              <a:rPr lang="it-IT" sz="1400" dirty="0" err="1" smtClean="0">
                <a:latin typeface="Algerian" pitchFamily="82" charset="0"/>
              </a:rPr>
              <a:t>tradition</a:t>
            </a:r>
            <a:r>
              <a:rPr lang="it-IT" sz="1400" dirty="0" smtClean="0">
                <a:latin typeface="Algerian" pitchFamily="82" charset="0"/>
              </a:rPr>
              <a:t>. </a:t>
            </a:r>
            <a:r>
              <a:rPr lang="it-IT" sz="1400" dirty="0" err="1" smtClean="0">
                <a:latin typeface="Algerian" pitchFamily="82" charset="0"/>
              </a:rPr>
              <a:t>One</a:t>
            </a:r>
            <a:r>
              <a:rPr lang="it-IT" sz="1400" dirty="0" smtClean="0">
                <a:latin typeface="Algerian" pitchFamily="82" charset="0"/>
              </a:rPr>
              <a:t> </a:t>
            </a:r>
            <a:r>
              <a:rPr lang="it-IT" sz="1400" dirty="0" err="1" smtClean="0">
                <a:latin typeface="Algerian" pitchFamily="82" charset="0"/>
              </a:rPr>
              <a:t>Typical</a:t>
            </a:r>
            <a:r>
              <a:rPr lang="it-IT" sz="1400" dirty="0" smtClean="0">
                <a:latin typeface="Algerian" pitchFamily="82" charset="0"/>
              </a:rPr>
              <a:t> drink </a:t>
            </a:r>
            <a:r>
              <a:rPr lang="it-IT" sz="1400" dirty="0" err="1" smtClean="0">
                <a:latin typeface="Algerian" pitchFamily="82" charset="0"/>
              </a:rPr>
              <a:t>is</a:t>
            </a:r>
            <a:r>
              <a:rPr lang="it-IT" sz="1400" dirty="0" smtClean="0">
                <a:latin typeface="Algerian" pitchFamily="82" charset="0"/>
              </a:rPr>
              <a:t> “</a:t>
            </a:r>
            <a:r>
              <a:rPr lang="it-IT" sz="1400" dirty="0" err="1" smtClean="0">
                <a:latin typeface="Algerian" pitchFamily="82" charset="0"/>
              </a:rPr>
              <a:t>billi</a:t>
            </a:r>
            <a:r>
              <a:rPr lang="it-IT" sz="1400" dirty="0" smtClean="0">
                <a:latin typeface="Algerian" pitchFamily="82" charset="0"/>
              </a:rPr>
              <a:t>” tea, and Australia </a:t>
            </a:r>
            <a:r>
              <a:rPr lang="it-IT" sz="1400" dirty="0" err="1" smtClean="0">
                <a:latin typeface="Algerian" pitchFamily="82" charset="0"/>
              </a:rPr>
              <a:t>produces</a:t>
            </a:r>
            <a:r>
              <a:rPr lang="it-IT" sz="1400" dirty="0" smtClean="0">
                <a:latin typeface="Algerian" pitchFamily="82" charset="0"/>
              </a:rPr>
              <a:t> </a:t>
            </a:r>
            <a:r>
              <a:rPr lang="it-IT" sz="1400" dirty="0" err="1" smtClean="0">
                <a:latin typeface="Algerian" pitchFamily="82" charset="0"/>
              </a:rPr>
              <a:t>many</a:t>
            </a:r>
            <a:r>
              <a:rPr lang="it-IT" sz="1400" dirty="0" smtClean="0">
                <a:latin typeface="Algerian" pitchFamily="82" charset="0"/>
              </a:rPr>
              <a:t> </a:t>
            </a:r>
            <a:r>
              <a:rPr lang="it-IT" sz="1400" dirty="0" err="1" smtClean="0">
                <a:latin typeface="Algerian" pitchFamily="82" charset="0"/>
              </a:rPr>
              <a:t>excellent</a:t>
            </a:r>
            <a:r>
              <a:rPr lang="it-IT" sz="1400" dirty="0" smtClean="0">
                <a:latin typeface="Algerian" pitchFamily="82" charset="0"/>
              </a:rPr>
              <a:t> </a:t>
            </a:r>
            <a:r>
              <a:rPr lang="it-IT" sz="1400" dirty="0" err="1" smtClean="0">
                <a:latin typeface="Algerian" pitchFamily="82" charset="0"/>
              </a:rPr>
              <a:t>wines</a:t>
            </a:r>
            <a:r>
              <a:rPr lang="it-IT" sz="1400" dirty="0" smtClean="0">
                <a:latin typeface="Algerian" pitchFamily="82" charset="0"/>
              </a:rPr>
              <a:t>.</a:t>
            </a:r>
          </a:p>
          <a:p>
            <a:pPr algn="just"/>
            <a:r>
              <a:rPr lang="it-IT" sz="1400" dirty="0" err="1" smtClean="0">
                <a:latin typeface="Algerian" pitchFamily="82" charset="0"/>
              </a:rPr>
              <a:t>Recently</a:t>
            </a:r>
            <a:r>
              <a:rPr lang="it-IT" sz="1400" dirty="0" smtClean="0">
                <a:latin typeface="Algerian" pitchFamily="82" charset="0"/>
              </a:rPr>
              <a:t>, </a:t>
            </a:r>
            <a:r>
              <a:rPr lang="it-IT" sz="1400" dirty="0" err="1" smtClean="0">
                <a:latin typeface="Algerian" pitchFamily="82" charset="0"/>
              </a:rPr>
              <a:t>there</a:t>
            </a:r>
            <a:r>
              <a:rPr lang="it-IT" sz="1400" dirty="0" smtClean="0">
                <a:latin typeface="Algerian" pitchFamily="82" charset="0"/>
              </a:rPr>
              <a:t> </a:t>
            </a:r>
            <a:r>
              <a:rPr lang="it-IT" sz="1400" dirty="0" err="1" smtClean="0">
                <a:latin typeface="Algerian" pitchFamily="82" charset="0"/>
              </a:rPr>
              <a:t>has</a:t>
            </a:r>
            <a:r>
              <a:rPr lang="it-IT" sz="1400" dirty="0" smtClean="0">
                <a:latin typeface="Algerian" pitchFamily="82" charset="0"/>
              </a:rPr>
              <a:t> </a:t>
            </a:r>
            <a:r>
              <a:rPr lang="it-IT" sz="1400" dirty="0" err="1" smtClean="0">
                <a:latin typeface="Algerian" pitchFamily="82" charset="0"/>
              </a:rPr>
              <a:t>Been</a:t>
            </a:r>
            <a:r>
              <a:rPr lang="it-IT" sz="1400" dirty="0" smtClean="0">
                <a:latin typeface="Algerian" pitchFamily="82" charset="0"/>
              </a:rPr>
              <a:t> a </a:t>
            </a:r>
            <a:r>
              <a:rPr lang="it-IT" sz="1400" dirty="0" err="1" smtClean="0">
                <a:latin typeface="Algerian" pitchFamily="82" charset="0"/>
              </a:rPr>
              <a:t>return</a:t>
            </a:r>
            <a:r>
              <a:rPr lang="it-IT" sz="1400" dirty="0" smtClean="0">
                <a:latin typeface="Algerian" pitchFamily="82" charset="0"/>
              </a:rPr>
              <a:t> </a:t>
            </a:r>
            <a:r>
              <a:rPr lang="it-IT" sz="1400" dirty="0" err="1" smtClean="0">
                <a:latin typeface="Algerian" pitchFamily="82" charset="0"/>
              </a:rPr>
              <a:t>to</a:t>
            </a:r>
            <a:r>
              <a:rPr lang="it-IT" sz="1400" dirty="0" smtClean="0">
                <a:latin typeface="Algerian" pitchFamily="82" charset="0"/>
              </a:rPr>
              <a:t> the </a:t>
            </a:r>
            <a:r>
              <a:rPr lang="it-IT" sz="1400" dirty="0" err="1" smtClean="0">
                <a:latin typeface="Algerian" pitchFamily="82" charset="0"/>
              </a:rPr>
              <a:t>local</a:t>
            </a:r>
            <a:r>
              <a:rPr lang="it-IT" sz="1400" dirty="0" smtClean="0">
                <a:latin typeface="Algerian" pitchFamily="82" charset="0"/>
              </a:rPr>
              <a:t> fare, </a:t>
            </a:r>
            <a:r>
              <a:rPr lang="it-IT" sz="1400" dirty="0" err="1" smtClean="0">
                <a:latin typeface="Algerian" pitchFamily="82" charset="0"/>
              </a:rPr>
              <a:t>with</a:t>
            </a:r>
            <a:r>
              <a:rPr lang="it-IT" sz="1400" dirty="0" smtClean="0">
                <a:latin typeface="Algerian" pitchFamily="82" charset="0"/>
              </a:rPr>
              <a:t> a </a:t>
            </a:r>
            <a:r>
              <a:rPr lang="it-IT" sz="1400" dirty="0" err="1" smtClean="0">
                <a:latin typeface="Algerian" pitchFamily="82" charset="0"/>
              </a:rPr>
              <a:t>heavy</a:t>
            </a:r>
            <a:r>
              <a:rPr lang="it-IT" sz="1400" dirty="0" smtClean="0">
                <a:latin typeface="Algerian" pitchFamily="82" charset="0"/>
              </a:rPr>
              <a:t> </a:t>
            </a:r>
            <a:r>
              <a:rPr lang="it-IT" sz="1400" dirty="0" err="1" smtClean="0">
                <a:latin typeface="Algerian" pitchFamily="82" charset="0"/>
              </a:rPr>
              <a:t>emphasis</a:t>
            </a:r>
            <a:r>
              <a:rPr lang="it-IT" sz="1400" dirty="0" smtClean="0">
                <a:latin typeface="Algerian" pitchFamily="82" charset="0"/>
              </a:rPr>
              <a:t> on </a:t>
            </a:r>
            <a:r>
              <a:rPr lang="it-IT" sz="1400" dirty="0" err="1" smtClean="0">
                <a:latin typeface="Algerian" pitchFamily="82" charset="0"/>
              </a:rPr>
              <a:t>Organic</a:t>
            </a:r>
            <a:r>
              <a:rPr lang="it-IT" sz="1400" dirty="0" smtClean="0">
                <a:latin typeface="Algerian" pitchFamily="82" charset="0"/>
              </a:rPr>
              <a:t> </a:t>
            </a:r>
            <a:r>
              <a:rPr lang="it-IT" sz="1400" dirty="0" err="1" smtClean="0">
                <a:latin typeface="Algerian" pitchFamily="82" charset="0"/>
              </a:rPr>
              <a:t>food</a:t>
            </a:r>
            <a:r>
              <a:rPr lang="it-IT" sz="1400" dirty="0" smtClean="0">
                <a:latin typeface="Algerian" pitchFamily="82" charset="0"/>
              </a:rPr>
              <a:t> and </a:t>
            </a:r>
            <a:r>
              <a:rPr lang="it-IT" sz="1400" dirty="0" err="1" smtClean="0">
                <a:latin typeface="Algerian" pitchFamily="82" charset="0"/>
              </a:rPr>
              <a:t>local</a:t>
            </a:r>
            <a:r>
              <a:rPr lang="it-IT" sz="1400" dirty="0" smtClean="0">
                <a:latin typeface="Algerian" pitchFamily="82" charset="0"/>
              </a:rPr>
              <a:t> </a:t>
            </a:r>
            <a:r>
              <a:rPr lang="it-IT" sz="1400" dirty="0" err="1" smtClean="0">
                <a:latin typeface="Algerian" pitchFamily="82" charset="0"/>
              </a:rPr>
              <a:t>products</a:t>
            </a:r>
            <a:r>
              <a:rPr lang="it-IT" sz="1400" dirty="0" smtClean="0">
                <a:latin typeface="Algerian" pitchFamily="82" charset="0"/>
              </a:rPr>
              <a:t> and </a:t>
            </a:r>
            <a:r>
              <a:rPr lang="it-IT" sz="1400" dirty="0" err="1" smtClean="0">
                <a:latin typeface="Algerian" pitchFamily="82" charset="0"/>
              </a:rPr>
              <a:t>cooking</a:t>
            </a:r>
            <a:r>
              <a:rPr lang="it-IT" sz="1400" dirty="0" smtClean="0">
                <a:latin typeface="Algerian" pitchFamily="82" charset="0"/>
              </a:rPr>
              <a:t> </a:t>
            </a:r>
            <a:r>
              <a:rPr lang="it-IT" sz="1400" dirty="0" err="1" smtClean="0">
                <a:latin typeface="Algerian" pitchFamily="82" charset="0"/>
              </a:rPr>
              <a:t>methods</a:t>
            </a:r>
            <a:r>
              <a:rPr lang="it-IT" sz="1400" dirty="0" smtClean="0">
                <a:latin typeface="Algerian" pitchFamily="82" charset="0"/>
              </a:rPr>
              <a:t>, </a:t>
            </a:r>
            <a:r>
              <a:rPr lang="it-IT" sz="1400" dirty="0" err="1" smtClean="0">
                <a:latin typeface="Algerian" pitchFamily="82" charset="0"/>
              </a:rPr>
              <a:t>collectively</a:t>
            </a:r>
            <a:r>
              <a:rPr lang="it-IT" sz="1400" dirty="0" smtClean="0">
                <a:latin typeface="Algerian" pitchFamily="82" charset="0"/>
              </a:rPr>
              <a:t> </a:t>
            </a:r>
            <a:r>
              <a:rPr lang="it-IT" sz="1400" dirty="0" err="1" smtClean="0">
                <a:latin typeface="Algerian" pitchFamily="82" charset="0"/>
              </a:rPr>
              <a:t>known</a:t>
            </a:r>
            <a:r>
              <a:rPr lang="it-IT" sz="1400" dirty="0" smtClean="0">
                <a:latin typeface="Algerian" pitchFamily="82" charset="0"/>
              </a:rPr>
              <a:t> </a:t>
            </a:r>
            <a:r>
              <a:rPr lang="it-IT" sz="1400" dirty="0" err="1" smtClean="0">
                <a:latin typeface="Algerian" pitchFamily="82" charset="0"/>
              </a:rPr>
              <a:t>as</a:t>
            </a:r>
            <a:r>
              <a:rPr lang="it-IT" sz="1400" dirty="0" smtClean="0">
                <a:latin typeface="Algerian" pitchFamily="82" charset="0"/>
              </a:rPr>
              <a:t> “</a:t>
            </a:r>
            <a:r>
              <a:rPr lang="it-IT" sz="1400" dirty="0" err="1" smtClean="0">
                <a:latin typeface="Algerian" pitchFamily="82" charset="0"/>
              </a:rPr>
              <a:t>bushfood</a:t>
            </a:r>
            <a:r>
              <a:rPr lang="it-IT" sz="1400" dirty="0" smtClean="0">
                <a:latin typeface="Algerian" pitchFamily="82" charset="0"/>
              </a:rPr>
              <a:t>”, or </a:t>
            </a:r>
            <a:r>
              <a:rPr lang="it-IT" sz="1400" dirty="0" err="1" smtClean="0">
                <a:latin typeface="Algerian" pitchFamily="82" charset="0"/>
              </a:rPr>
              <a:t>typical</a:t>
            </a:r>
            <a:r>
              <a:rPr lang="it-IT" sz="1400" dirty="0" smtClean="0">
                <a:latin typeface="Algerian" pitchFamily="82" charset="0"/>
              </a:rPr>
              <a:t> </a:t>
            </a:r>
            <a:r>
              <a:rPr lang="it-IT" sz="1400" dirty="0" err="1" smtClean="0">
                <a:latin typeface="Algerian" pitchFamily="82" charset="0"/>
              </a:rPr>
              <a:t>aboriginal</a:t>
            </a:r>
            <a:r>
              <a:rPr lang="it-IT" sz="1400" dirty="0" smtClean="0">
                <a:latin typeface="Algerian" pitchFamily="82" charset="0"/>
              </a:rPr>
              <a:t> </a:t>
            </a:r>
            <a:r>
              <a:rPr lang="it-IT" sz="1400" dirty="0" err="1" smtClean="0">
                <a:latin typeface="Algerian" pitchFamily="82" charset="0"/>
              </a:rPr>
              <a:t>dishes</a:t>
            </a:r>
            <a:r>
              <a:rPr lang="it-IT" sz="1400" dirty="0" smtClean="0">
                <a:latin typeface="Algerian" pitchFamily="82" charset="0"/>
              </a:rPr>
              <a:t>.</a:t>
            </a:r>
            <a:endParaRPr lang="it-IT" sz="1400" dirty="0">
              <a:latin typeface="Algerian" pitchFamily="82" charset="0"/>
            </a:endParaRPr>
          </a:p>
        </p:txBody>
      </p:sp>
      <p:sp>
        <p:nvSpPr>
          <p:cNvPr id="4" name="Rettangolo 3"/>
          <p:cNvSpPr/>
          <p:nvPr/>
        </p:nvSpPr>
        <p:spPr>
          <a:xfrm>
            <a:off x="1043608" y="332656"/>
            <a:ext cx="7200800" cy="1754326"/>
          </a:xfrm>
          <a:prstGeom prst="rect">
            <a:avLst/>
          </a:prstGeom>
          <a:noFill/>
        </p:spPr>
        <p:txBody>
          <a:bodyPr wrap="square" lIns="91440" tIns="45720" rIns="91440" bIns="45720">
            <a:spAutoFit/>
          </a:bodyPr>
          <a:lstStyle/>
          <a:p>
            <a:pPr algn="ctr"/>
            <a:r>
              <a:rPr lang="it-IT"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AUSTRALIAN FOOD</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Immagine 4" descr="QUANDONG.jpg"/>
          <p:cNvPicPr>
            <a:picLocks noChangeAspect="1"/>
          </p:cNvPicPr>
          <p:nvPr/>
        </p:nvPicPr>
        <p:blipFill>
          <a:blip r:embed="rId2" cstate="print"/>
          <a:stretch>
            <a:fillRect/>
          </a:stretch>
        </p:blipFill>
        <p:spPr>
          <a:xfrm>
            <a:off x="899592" y="1412776"/>
            <a:ext cx="2016224" cy="1296145"/>
          </a:xfrm>
          <a:prstGeom prst="rect">
            <a:avLst/>
          </a:prstGeom>
        </p:spPr>
      </p:pic>
      <p:pic>
        <p:nvPicPr>
          <p:cNvPr id="6" name="Immagine 5" descr="KAKADU.jpg"/>
          <p:cNvPicPr>
            <a:picLocks noChangeAspect="1"/>
          </p:cNvPicPr>
          <p:nvPr/>
        </p:nvPicPr>
        <p:blipFill>
          <a:blip r:embed="rId3" cstate="print"/>
          <a:stretch>
            <a:fillRect/>
          </a:stretch>
        </p:blipFill>
        <p:spPr>
          <a:xfrm>
            <a:off x="6516216" y="1196752"/>
            <a:ext cx="1872208" cy="1499258"/>
          </a:xfrm>
          <a:prstGeom prst="rect">
            <a:avLst/>
          </a:prstGeom>
        </p:spPr>
      </p:pic>
      <p:pic>
        <p:nvPicPr>
          <p:cNvPr id="7" name="Immagine 6" descr="BARBECUE.jpg"/>
          <p:cNvPicPr>
            <a:picLocks noChangeAspect="1"/>
          </p:cNvPicPr>
          <p:nvPr/>
        </p:nvPicPr>
        <p:blipFill>
          <a:blip r:embed="rId4" cstate="print"/>
          <a:stretch>
            <a:fillRect/>
          </a:stretch>
        </p:blipFill>
        <p:spPr>
          <a:xfrm>
            <a:off x="0" y="4293096"/>
            <a:ext cx="1087073" cy="1185154"/>
          </a:xfrm>
          <a:prstGeom prst="rect">
            <a:avLst/>
          </a:prstGeom>
        </p:spPr>
      </p:pic>
      <p:pic>
        <p:nvPicPr>
          <p:cNvPr id="8" name="Immagine 7" descr="BUSH FOOD.jpg"/>
          <p:cNvPicPr>
            <a:picLocks noChangeAspect="1"/>
          </p:cNvPicPr>
          <p:nvPr/>
        </p:nvPicPr>
        <p:blipFill>
          <a:blip r:embed="rId5" cstate="print"/>
          <a:stretch>
            <a:fillRect/>
          </a:stretch>
        </p:blipFill>
        <p:spPr>
          <a:xfrm flipV="1">
            <a:off x="5076056" y="5805264"/>
            <a:ext cx="2016224" cy="920808"/>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2204864"/>
            <a:ext cx="8424936" cy="3323987"/>
          </a:xfrm>
          <a:prstGeom prst="rect">
            <a:avLst/>
          </a:prstGeom>
          <a:noFill/>
        </p:spPr>
        <p:txBody>
          <a:bodyPr wrap="square" rtlCol="0">
            <a:spAutoFit/>
          </a:bodyPr>
          <a:lstStyle/>
          <a:p>
            <a:pPr algn="just"/>
            <a:r>
              <a:rPr lang="en-US" sz="1400" b="1" dirty="0" smtClean="0">
                <a:latin typeface="Algerian" pitchFamily="82" charset="0"/>
              </a:rPr>
              <a:t>Sporting heroes: the glory of green and gold</a:t>
            </a:r>
            <a:br>
              <a:rPr lang="en-US" sz="1400" b="1" dirty="0" smtClean="0">
                <a:latin typeface="Algerian" pitchFamily="82" charset="0"/>
              </a:rPr>
            </a:br>
            <a:r>
              <a:rPr lang="en-US" sz="1400" dirty="0" smtClean="0">
                <a:latin typeface="Algerian" pitchFamily="82" charset="0"/>
              </a:rPr>
              <a:t>It's no secret that Australians are sports mad. With more than 120 national and thousands of local, regional and state sporting </a:t>
            </a:r>
            <a:r>
              <a:rPr lang="en-US" sz="1400" dirty="0" err="1" smtClean="0">
                <a:latin typeface="Algerian" pitchFamily="82" charset="0"/>
              </a:rPr>
              <a:t>organisations</a:t>
            </a:r>
            <a:r>
              <a:rPr lang="en-US" sz="1400" dirty="0" smtClean="0">
                <a:latin typeface="Algerian" pitchFamily="82" charset="0"/>
              </a:rPr>
              <a:t>, </a:t>
            </a:r>
          </a:p>
          <a:p>
            <a:pPr algn="just"/>
            <a:endParaRPr lang="en-US" sz="1400" dirty="0" smtClean="0">
              <a:latin typeface="Algerian" pitchFamily="82" charset="0"/>
            </a:endParaRPr>
          </a:p>
          <a:p>
            <a:pPr algn="just"/>
            <a:r>
              <a:rPr lang="en-US" sz="1400" dirty="0" smtClean="0">
                <a:latin typeface="Algerian" pitchFamily="82" charset="0"/>
              </a:rPr>
              <a:t>The number one watched sport in Australia is Australian Rules Football (AFL) with its high kicks and balletic leaps, while the brute force and tackling tactics of National Rugby League (NRL) reign supreme in New South Wales and Queensland. </a:t>
            </a:r>
          </a:p>
          <a:p>
            <a:pPr algn="just"/>
            <a:endParaRPr lang="en-US" sz="1400" dirty="0" smtClean="0">
              <a:latin typeface="Algerian" pitchFamily="82" charset="0"/>
            </a:endParaRPr>
          </a:p>
          <a:p>
            <a:pPr algn="just"/>
            <a:r>
              <a:rPr lang="en-US" sz="1400" dirty="0" smtClean="0">
                <a:latin typeface="Algerian" pitchFamily="82" charset="0"/>
              </a:rPr>
              <a:t>Australia is a nation of swimmers and Olympic medals attest to THE performance in the pool. All summer  they watch the Australian cricket team in their white uniforms, and games can last up to five days! In January, they watch the tennis Australian Open, which attracts millions of people. </a:t>
            </a:r>
          </a:p>
          <a:p>
            <a:pPr algn="just"/>
            <a:r>
              <a:rPr lang="en-US" sz="1400" dirty="0" smtClean="0">
                <a:latin typeface="Algerian" pitchFamily="82" charset="0"/>
              </a:rPr>
              <a:t>As Australia is a country surrounded by the ocean, there are also many water sports, such as surfing and sailing, with many international competitions held each year.</a:t>
            </a:r>
          </a:p>
        </p:txBody>
      </p:sp>
      <p:sp>
        <p:nvSpPr>
          <p:cNvPr id="5" name="Rettangolo 4"/>
          <p:cNvSpPr/>
          <p:nvPr/>
        </p:nvSpPr>
        <p:spPr>
          <a:xfrm>
            <a:off x="1979712" y="0"/>
            <a:ext cx="5583118" cy="923330"/>
          </a:xfrm>
          <a:prstGeom prst="rect">
            <a:avLst/>
          </a:prstGeom>
          <a:noFill/>
        </p:spPr>
        <p:txBody>
          <a:bodyPr wrap="square" lIns="91440" tIns="45720" rIns="91440" bIns="45720">
            <a:spAutoFit/>
          </a:bodyPr>
          <a:lstStyle/>
          <a:p>
            <a:pPr algn="ctr"/>
            <a:r>
              <a:rPr lang="it-IT"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SPORTS</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Immagine 5" descr="footy.jpg"/>
          <p:cNvPicPr>
            <a:picLocks noChangeAspect="1"/>
          </p:cNvPicPr>
          <p:nvPr/>
        </p:nvPicPr>
        <p:blipFill>
          <a:blip r:embed="rId2" cstate="print"/>
          <a:stretch>
            <a:fillRect/>
          </a:stretch>
        </p:blipFill>
        <p:spPr>
          <a:xfrm>
            <a:off x="467544" y="908720"/>
            <a:ext cx="1368152" cy="1152128"/>
          </a:xfrm>
          <a:prstGeom prst="rect">
            <a:avLst/>
          </a:prstGeom>
        </p:spPr>
      </p:pic>
      <p:pic>
        <p:nvPicPr>
          <p:cNvPr id="7" name="Immagine 6" descr="RUGBY.jpg"/>
          <p:cNvPicPr>
            <a:picLocks noChangeAspect="1"/>
          </p:cNvPicPr>
          <p:nvPr/>
        </p:nvPicPr>
        <p:blipFill>
          <a:blip r:embed="rId3" cstate="print"/>
          <a:stretch>
            <a:fillRect/>
          </a:stretch>
        </p:blipFill>
        <p:spPr>
          <a:xfrm>
            <a:off x="2195736" y="908720"/>
            <a:ext cx="1224136" cy="1224136"/>
          </a:xfrm>
          <a:prstGeom prst="rect">
            <a:avLst/>
          </a:prstGeom>
        </p:spPr>
      </p:pic>
      <p:pic>
        <p:nvPicPr>
          <p:cNvPr id="8" name="Immagine 7" descr="index.jpg"/>
          <p:cNvPicPr>
            <a:picLocks noChangeAspect="1"/>
          </p:cNvPicPr>
          <p:nvPr/>
        </p:nvPicPr>
        <p:blipFill>
          <a:blip r:embed="rId4" cstate="print"/>
          <a:stretch>
            <a:fillRect/>
          </a:stretch>
        </p:blipFill>
        <p:spPr>
          <a:xfrm>
            <a:off x="3707904" y="908720"/>
            <a:ext cx="1512168" cy="1296143"/>
          </a:xfrm>
          <a:prstGeom prst="rect">
            <a:avLst/>
          </a:prstGeom>
        </p:spPr>
      </p:pic>
      <p:pic>
        <p:nvPicPr>
          <p:cNvPr id="9" name="Immagine 8" descr="australian-open-2014-tickets-online.gif"/>
          <p:cNvPicPr>
            <a:picLocks noChangeAspect="1"/>
          </p:cNvPicPr>
          <p:nvPr/>
        </p:nvPicPr>
        <p:blipFill>
          <a:blip r:embed="rId5" cstate="print"/>
          <a:stretch>
            <a:fillRect/>
          </a:stretch>
        </p:blipFill>
        <p:spPr>
          <a:xfrm>
            <a:off x="5508104" y="908720"/>
            <a:ext cx="3240360" cy="1368152"/>
          </a:xfrm>
          <a:prstGeom prst="rect">
            <a:avLst/>
          </a:prstGeom>
        </p:spPr>
      </p:pic>
      <p:pic>
        <p:nvPicPr>
          <p:cNvPr id="10" name="Immagine 9" descr="SURFING.jpg"/>
          <p:cNvPicPr>
            <a:picLocks noChangeAspect="1"/>
          </p:cNvPicPr>
          <p:nvPr/>
        </p:nvPicPr>
        <p:blipFill>
          <a:blip r:embed="rId6" cstate="print"/>
          <a:stretch>
            <a:fillRect/>
          </a:stretch>
        </p:blipFill>
        <p:spPr>
          <a:xfrm>
            <a:off x="467544" y="5445224"/>
            <a:ext cx="2520280" cy="1196752"/>
          </a:xfrm>
          <a:prstGeom prst="rect">
            <a:avLst/>
          </a:prstGeom>
        </p:spPr>
      </p:pic>
      <p:pic>
        <p:nvPicPr>
          <p:cNvPr id="11" name="Immagine 10" descr="SAILING.jpg"/>
          <p:cNvPicPr>
            <a:picLocks noChangeAspect="1"/>
          </p:cNvPicPr>
          <p:nvPr/>
        </p:nvPicPr>
        <p:blipFill>
          <a:blip r:embed="rId7" cstate="print"/>
          <a:stretch>
            <a:fillRect/>
          </a:stretch>
        </p:blipFill>
        <p:spPr>
          <a:xfrm>
            <a:off x="6372200" y="5301208"/>
            <a:ext cx="2520280" cy="1340768"/>
          </a:xfrm>
          <a:prstGeom prst="rect">
            <a:avLst/>
          </a:prstGeom>
        </p:spPr>
      </p:pic>
      <p:pic>
        <p:nvPicPr>
          <p:cNvPr id="12" name="Immagine 11" descr="SWIMMER.jpg"/>
          <p:cNvPicPr>
            <a:picLocks noChangeAspect="1"/>
          </p:cNvPicPr>
          <p:nvPr/>
        </p:nvPicPr>
        <p:blipFill>
          <a:blip r:embed="rId8" cstate="print"/>
          <a:stretch>
            <a:fillRect/>
          </a:stretch>
        </p:blipFill>
        <p:spPr>
          <a:xfrm>
            <a:off x="3491880" y="5301208"/>
            <a:ext cx="2384084" cy="1339552"/>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50px-Football_Federation_Australia_logo.svg.png"/>
          <p:cNvPicPr>
            <a:picLocks noChangeAspect="1"/>
          </p:cNvPicPr>
          <p:nvPr/>
        </p:nvPicPr>
        <p:blipFill>
          <a:blip r:embed="rId2" cstate="print"/>
          <a:stretch>
            <a:fillRect/>
          </a:stretch>
        </p:blipFill>
        <p:spPr>
          <a:xfrm>
            <a:off x="755576" y="1916832"/>
            <a:ext cx="2088232" cy="1800200"/>
          </a:xfrm>
          <a:prstGeom prst="rect">
            <a:avLst/>
          </a:prstGeom>
        </p:spPr>
      </p:pic>
      <p:pic>
        <p:nvPicPr>
          <p:cNvPr id="5" name="Immagine 4" descr="fifa 1.jpg"/>
          <p:cNvPicPr>
            <a:picLocks noChangeAspect="1"/>
          </p:cNvPicPr>
          <p:nvPr/>
        </p:nvPicPr>
        <p:blipFill>
          <a:blip r:embed="rId3" cstate="print"/>
          <a:stretch>
            <a:fillRect/>
          </a:stretch>
        </p:blipFill>
        <p:spPr>
          <a:xfrm>
            <a:off x="3131840" y="4725144"/>
            <a:ext cx="2819400" cy="1619250"/>
          </a:xfrm>
          <a:prstGeom prst="rect">
            <a:avLst/>
          </a:prstGeom>
        </p:spPr>
      </p:pic>
      <p:pic>
        <p:nvPicPr>
          <p:cNvPr id="8" name="Immagine 7" descr="nazionale.jpg"/>
          <p:cNvPicPr>
            <a:picLocks noChangeAspect="1"/>
          </p:cNvPicPr>
          <p:nvPr/>
        </p:nvPicPr>
        <p:blipFill>
          <a:blip r:embed="rId4" cstate="print"/>
          <a:stretch>
            <a:fillRect/>
          </a:stretch>
        </p:blipFill>
        <p:spPr>
          <a:xfrm>
            <a:off x="3635896" y="1988840"/>
            <a:ext cx="4176464" cy="1944216"/>
          </a:xfrm>
          <a:prstGeom prst="rect">
            <a:avLst/>
          </a:prstGeom>
        </p:spPr>
      </p:pic>
      <p:sp>
        <p:nvSpPr>
          <p:cNvPr id="12" name="CasellaDiTesto 11"/>
          <p:cNvSpPr txBox="1"/>
          <p:nvPr/>
        </p:nvSpPr>
        <p:spPr>
          <a:xfrm>
            <a:off x="611560" y="5517232"/>
            <a:ext cx="8208912" cy="369332"/>
          </a:xfrm>
          <a:prstGeom prst="rect">
            <a:avLst/>
          </a:prstGeom>
          <a:noFill/>
        </p:spPr>
        <p:txBody>
          <a:bodyPr wrap="square" rtlCol="0">
            <a:spAutoFit/>
          </a:bodyPr>
          <a:lstStyle/>
          <a:p>
            <a:endParaRPr lang="it-IT" dirty="0"/>
          </a:p>
        </p:txBody>
      </p:sp>
      <p:sp>
        <p:nvSpPr>
          <p:cNvPr id="14" name="Rettangolo 13"/>
          <p:cNvSpPr/>
          <p:nvPr/>
        </p:nvSpPr>
        <p:spPr>
          <a:xfrm>
            <a:off x="395536" y="332656"/>
            <a:ext cx="8748464" cy="1754326"/>
          </a:xfrm>
          <a:prstGeom prst="rect">
            <a:avLst/>
          </a:prstGeom>
        </p:spPr>
        <p:txBody>
          <a:bodyPr wrap="square">
            <a:spAutoFit/>
          </a:bodyPr>
          <a:lstStyle/>
          <a:p>
            <a:pPr lvl="0" algn="ctr"/>
            <a:r>
              <a:rPr lang="it-IT" sz="5400" b="1" dirty="0" smtClean="0">
                <a:ln w="18000">
                  <a:solidFill>
                    <a:srgbClr val="009DD9">
                      <a:satMod val="140000"/>
                    </a:srgbClr>
                  </a:solidFill>
                  <a:prstDash val="solid"/>
                  <a:miter lim="800000"/>
                </a:ln>
                <a:noFill/>
                <a:effectLst>
                  <a:outerShdw blurRad="25500" dist="23000" dir="7020000" algn="tl">
                    <a:srgbClr val="000000">
                      <a:alpha val="50000"/>
                    </a:srgbClr>
                  </a:outerShdw>
                </a:effectLst>
              </a:rPr>
              <a:t>AUSTRALIA IN THE WORLD CUP</a:t>
            </a:r>
            <a:endParaRPr lang="it-IT" sz="5400" b="1" dirty="0">
              <a:ln w="18000">
                <a:solidFill>
                  <a:srgbClr val="009DD9">
                    <a:satMod val="140000"/>
                  </a:srgbClr>
                </a:solidFill>
                <a:prstDash val="solid"/>
                <a:miter lim="800000"/>
              </a:ln>
              <a:noFill/>
              <a:effectLst>
                <a:outerShdw blurRad="25500" dist="23000" dir="7020000" algn="tl">
                  <a:srgbClr val="000000">
                    <a:alpha val="50000"/>
                  </a:srgbClr>
                </a:outerShdw>
              </a:effectLst>
            </a:endParaRPr>
          </a:p>
        </p:txBody>
      </p:sp>
      <p:sp>
        <p:nvSpPr>
          <p:cNvPr id="17" name="CasellaDiTesto 16"/>
          <p:cNvSpPr txBox="1"/>
          <p:nvPr/>
        </p:nvSpPr>
        <p:spPr>
          <a:xfrm>
            <a:off x="1475656" y="4005064"/>
            <a:ext cx="6840760" cy="646331"/>
          </a:xfrm>
          <a:prstGeom prst="rect">
            <a:avLst/>
          </a:prstGeom>
          <a:noFill/>
        </p:spPr>
        <p:txBody>
          <a:bodyPr wrap="square" rtlCol="0">
            <a:spAutoFit/>
          </a:bodyPr>
          <a:lstStyle/>
          <a:p>
            <a:pPr algn="just"/>
            <a:r>
              <a:rPr lang="en-US" dirty="0" smtClean="0">
                <a:latin typeface="Algerian" pitchFamily="82" charset="0"/>
              </a:rPr>
              <a:t>The Australia national association football team  represents  Australia at the FIFA World Cup </a:t>
            </a:r>
            <a:r>
              <a:rPr lang="en-US" dirty="0" err="1" smtClean="0">
                <a:latin typeface="Algerian" pitchFamily="82" charset="0"/>
              </a:rPr>
              <a:t>Brasil</a:t>
            </a:r>
            <a:r>
              <a:rPr lang="en-US" dirty="0" smtClean="0">
                <a:latin typeface="Algerian" pitchFamily="82" charset="0"/>
              </a:rPr>
              <a:t> .</a:t>
            </a:r>
            <a:endParaRPr lang="it-IT" dirty="0">
              <a:latin typeface="Algerian" pitchFamily="82" charset="0"/>
            </a:endParaRPr>
          </a:p>
        </p:txBody>
      </p:sp>
    </p:spTree>
  </p:cSld>
  <p:clrMapOvr>
    <a:masterClrMapping/>
  </p:clrMapOvr>
  <p:transition spd="med" advClick="0" advTm="10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99592" y="3717032"/>
            <a:ext cx="7560840" cy="2585323"/>
          </a:xfrm>
          <a:prstGeom prst="rect">
            <a:avLst/>
          </a:prstGeom>
        </p:spPr>
        <p:txBody>
          <a:bodyPr wrap="square">
            <a:spAutoFit/>
          </a:bodyPr>
          <a:lstStyle/>
          <a:p>
            <a:pPr algn="just"/>
            <a:r>
              <a:rPr lang="en-US" dirty="0" smtClean="0">
                <a:latin typeface="Algerian" pitchFamily="82" charset="0"/>
              </a:rPr>
              <a:t>the Australia national association football team represents Australia in international men's association football. Officially nicknamed the </a:t>
            </a:r>
            <a:r>
              <a:rPr lang="en-US" dirty="0" err="1" smtClean="0">
                <a:latin typeface="Algerian" pitchFamily="82" charset="0"/>
              </a:rPr>
              <a:t>Socceroos</a:t>
            </a:r>
            <a:r>
              <a:rPr lang="en-US" dirty="0" smtClean="0">
                <a:latin typeface="Algerian" pitchFamily="82" charset="0"/>
              </a:rPr>
              <a:t>, the team is controlled by the governing body for association football in Australia, Football Federation Australia (FFA), which is currently a member of the Asian Football Confederation (AFC) and the regional </a:t>
            </a:r>
            <a:r>
              <a:rPr lang="en-US" dirty="0" err="1" smtClean="0">
                <a:latin typeface="Algerian" pitchFamily="82" charset="0"/>
              </a:rPr>
              <a:t>ASiAN</a:t>
            </a:r>
            <a:r>
              <a:rPr lang="en-US" dirty="0" smtClean="0">
                <a:latin typeface="Algerian" pitchFamily="82" charset="0"/>
              </a:rPr>
              <a:t> Football Federation (AFF) since leaving the Oceania Football Confederation (OFC) in 2006.</a:t>
            </a:r>
            <a:endParaRPr lang="it-IT" dirty="0">
              <a:latin typeface="Algerian" pitchFamily="82" charset="0"/>
            </a:endParaRPr>
          </a:p>
        </p:txBody>
      </p:sp>
      <p:pic>
        <p:nvPicPr>
          <p:cNvPr id="4" name="Immagine 3" descr="socceroos.jpg"/>
          <p:cNvPicPr>
            <a:picLocks noChangeAspect="1"/>
          </p:cNvPicPr>
          <p:nvPr/>
        </p:nvPicPr>
        <p:blipFill>
          <a:blip r:embed="rId2" cstate="print"/>
          <a:stretch>
            <a:fillRect/>
          </a:stretch>
        </p:blipFill>
        <p:spPr>
          <a:xfrm>
            <a:off x="323528" y="1412776"/>
            <a:ext cx="5112568" cy="1744216"/>
          </a:xfrm>
          <a:prstGeom prst="rect">
            <a:avLst/>
          </a:prstGeom>
        </p:spPr>
      </p:pic>
      <p:sp>
        <p:nvSpPr>
          <p:cNvPr id="6" name="CasellaDiTesto 5"/>
          <p:cNvSpPr txBox="1"/>
          <p:nvPr/>
        </p:nvSpPr>
        <p:spPr>
          <a:xfrm>
            <a:off x="6876256" y="1412776"/>
            <a:ext cx="2088232" cy="369332"/>
          </a:xfrm>
          <a:prstGeom prst="rect">
            <a:avLst/>
          </a:prstGeom>
          <a:noFill/>
        </p:spPr>
        <p:txBody>
          <a:bodyPr wrap="square" rtlCol="0">
            <a:spAutoFit/>
          </a:bodyPr>
          <a:lstStyle/>
          <a:p>
            <a:endParaRPr lang="it-IT" dirty="0"/>
          </a:p>
        </p:txBody>
      </p:sp>
      <p:sp>
        <p:nvSpPr>
          <p:cNvPr id="8" name="Rettangolo 7"/>
          <p:cNvSpPr/>
          <p:nvPr/>
        </p:nvSpPr>
        <p:spPr>
          <a:xfrm>
            <a:off x="5652120" y="1340768"/>
            <a:ext cx="3491880" cy="2031325"/>
          </a:xfrm>
          <a:prstGeom prst="rect">
            <a:avLst/>
          </a:prstGeom>
        </p:spPr>
        <p:txBody>
          <a:bodyPr wrap="square">
            <a:spAutoFit/>
          </a:bodyPr>
          <a:lstStyle/>
          <a:p>
            <a:pPr algn="just"/>
            <a:r>
              <a:rPr lang="en-US" dirty="0" smtClean="0">
                <a:latin typeface="Algerian" pitchFamily="82" charset="0"/>
              </a:rPr>
              <a:t>Players and fans of the national team are nicknamed the </a:t>
            </a:r>
            <a:r>
              <a:rPr lang="en-US" dirty="0" err="1" smtClean="0">
                <a:latin typeface="Algerian" pitchFamily="82" charset="0"/>
              </a:rPr>
              <a:t>Socceroos</a:t>
            </a:r>
            <a:r>
              <a:rPr lang="en-US" dirty="0" smtClean="0">
                <a:latin typeface="Algerian" pitchFamily="82" charset="0"/>
              </a:rPr>
              <a:t>, a term derived from the fusion of soccer (football) and kangaroos (wallabies)</a:t>
            </a:r>
            <a:endParaRPr lang="it-IT" dirty="0">
              <a:latin typeface="Algerian" pitchFamily="82" charset="0"/>
            </a:endParaRPr>
          </a:p>
        </p:txBody>
      </p:sp>
      <p:sp>
        <p:nvSpPr>
          <p:cNvPr id="11" name="Rettangolo 10"/>
          <p:cNvSpPr/>
          <p:nvPr/>
        </p:nvSpPr>
        <p:spPr>
          <a:xfrm>
            <a:off x="1259632" y="188640"/>
            <a:ext cx="7056784" cy="923330"/>
          </a:xfrm>
          <a:prstGeom prst="rect">
            <a:avLst/>
          </a:prstGeom>
          <a:noFill/>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SOCCEROOS</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advClick="0" advTm="10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pic>
        <p:nvPicPr>
          <p:cNvPr id="4" name="Segnaposto contenuto 3" descr="australia cartolina.jpg"/>
          <p:cNvPicPr>
            <a:picLocks noGrp="1" noChangeAspect="1"/>
          </p:cNvPicPr>
          <p:nvPr>
            <p:ph idx="1"/>
          </p:nvPr>
        </p:nvPicPr>
        <p:blipFill>
          <a:blip r:embed="rId3" cstate="print"/>
          <a:stretch>
            <a:fillRect/>
          </a:stretch>
        </p:blipFill>
        <p:spPr>
          <a:xfrm>
            <a:off x="1979712" y="2420888"/>
            <a:ext cx="3000226" cy="3784600"/>
          </a:xfrm>
        </p:spPr>
      </p:pic>
      <p:pic>
        <p:nvPicPr>
          <p:cNvPr id="5" name="Immagine 4" descr="cartolina australia 2.jpg"/>
          <p:cNvPicPr>
            <a:picLocks noChangeAspect="1"/>
          </p:cNvPicPr>
          <p:nvPr/>
        </p:nvPicPr>
        <p:blipFill>
          <a:blip r:embed="rId4" cstate="print"/>
          <a:stretch>
            <a:fillRect/>
          </a:stretch>
        </p:blipFill>
        <p:spPr>
          <a:xfrm>
            <a:off x="1979712" y="4437112"/>
            <a:ext cx="3024336" cy="1962150"/>
          </a:xfrm>
          <a:prstGeom prst="rect">
            <a:avLst/>
          </a:prstGeom>
        </p:spPr>
      </p:pic>
      <p:pic>
        <p:nvPicPr>
          <p:cNvPr id="6" name="Immagine 5" descr="CARTOLINA3.jpg"/>
          <p:cNvPicPr>
            <a:picLocks noChangeAspect="1"/>
          </p:cNvPicPr>
          <p:nvPr/>
        </p:nvPicPr>
        <p:blipFill>
          <a:blip r:embed="rId5" cstate="print"/>
          <a:stretch>
            <a:fillRect/>
          </a:stretch>
        </p:blipFill>
        <p:spPr>
          <a:xfrm>
            <a:off x="4932040" y="2420888"/>
            <a:ext cx="2808312" cy="2088232"/>
          </a:xfrm>
          <a:prstGeom prst="rect">
            <a:avLst/>
          </a:prstGeom>
        </p:spPr>
      </p:pic>
      <p:pic>
        <p:nvPicPr>
          <p:cNvPr id="10" name="Immagine 9" descr="australia_38.jpg"/>
          <p:cNvPicPr>
            <a:picLocks noChangeAspect="1"/>
          </p:cNvPicPr>
          <p:nvPr/>
        </p:nvPicPr>
        <p:blipFill>
          <a:blip r:embed="rId6" cstate="print"/>
          <a:stretch>
            <a:fillRect/>
          </a:stretch>
        </p:blipFill>
        <p:spPr>
          <a:xfrm>
            <a:off x="4932040" y="4437112"/>
            <a:ext cx="2808312" cy="2016224"/>
          </a:xfrm>
          <a:prstGeom prst="rect">
            <a:avLst/>
          </a:prstGeom>
        </p:spPr>
      </p:pic>
      <p:sp>
        <p:nvSpPr>
          <p:cNvPr id="9" name="Rettangolo 8"/>
          <p:cNvSpPr/>
          <p:nvPr/>
        </p:nvSpPr>
        <p:spPr>
          <a:xfrm>
            <a:off x="539552" y="548680"/>
            <a:ext cx="8352928" cy="1754326"/>
          </a:xfrm>
          <a:prstGeom prst="rect">
            <a:avLst/>
          </a:prstGeom>
          <a:noFill/>
        </p:spPr>
        <p:txBody>
          <a:bodyPr wrap="square" lIns="91440" tIns="45720" rIns="91440" bIns="45720">
            <a:spAutoFit/>
          </a:bodyPr>
          <a:lstStyle/>
          <a:p>
            <a:pPr algn="ctr"/>
            <a:r>
              <a:rPr lang="it-IT"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WELCOME TO AUSTRALIA</a:t>
            </a:r>
            <a:endParaRPr lang="it-IT"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ransition spd="med" advClick="0" advTm="1000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2348880"/>
            <a:ext cx="8748464" cy="923330"/>
          </a:xfrm>
          <a:prstGeom prst="rect">
            <a:avLst/>
          </a:prstGeom>
          <a:noFill/>
        </p:spPr>
        <p:txBody>
          <a:bodyPr wrap="square" rtlCol="0">
            <a:spAutoFit/>
          </a:bodyPr>
          <a:lstStyle/>
          <a:p>
            <a:r>
              <a:rPr lang="en-US" dirty="0" smtClean="0">
                <a:latin typeface="Algerian" pitchFamily="82" charset="0"/>
              </a:rPr>
              <a:t>The first Australia national team was constituted in 1922 for a tour of New Zealand</a:t>
            </a:r>
            <a:r>
              <a:rPr lang="en-US" dirty="0" smtClean="0"/>
              <a:t>.</a:t>
            </a:r>
            <a:endParaRPr lang="it-IT" dirty="0" smtClean="0"/>
          </a:p>
          <a:p>
            <a:endParaRPr lang="it-IT" dirty="0"/>
          </a:p>
        </p:txBody>
      </p:sp>
      <p:sp>
        <p:nvSpPr>
          <p:cNvPr id="4" name="CasellaDiTesto 3"/>
          <p:cNvSpPr txBox="1"/>
          <p:nvPr/>
        </p:nvSpPr>
        <p:spPr>
          <a:xfrm>
            <a:off x="539552" y="3212976"/>
            <a:ext cx="8352928" cy="2585323"/>
          </a:xfrm>
          <a:prstGeom prst="rect">
            <a:avLst/>
          </a:prstGeom>
          <a:noFill/>
        </p:spPr>
        <p:txBody>
          <a:bodyPr wrap="square" rtlCol="0">
            <a:spAutoFit/>
          </a:bodyPr>
          <a:lstStyle/>
          <a:p>
            <a:pPr algn="just"/>
            <a:r>
              <a:rPr lang="en-US" dirty="0" smtClean="0">
                <a:latin typeface="Algerian" pitchFamily="82" charset="0"/>
              </a:rPr>
              <a:t>The </a:t>
            </a:r>
            <a:r>
              <a:rPr lang="en-US" dirty="0" err="1" smtClean="0">
                <a:latin typeface="Algerian" pitchFamily="82" charset="0"/>
              </a:rPr>
              <a:t>Socceroos</a:t>
            </a:r>
            <a:r>
              <a:rPr lang="en-US" dirty="0" smtClean="0">
                <a:latin typeface="Algerian" pitchFamily="82" charset="0"/>
              </a:rPr>
              <a:t> will participate in the football World Cup for the fourth time in their history (the third TIME IN A row). The best result dates back to the 2006 World Cup in Germany: Australia managed to reach the knockout stages, where they were then </a:t>
            </a:r>
            <a:r>
              <a:rPr lang="en-US" dirty="0" err="1" smtClean="0">
                <a:latin typeface="Algerian" pitchFamily="82" charset="0"/>
              </a:rPr>
              <a:t>eliminateD</a:t>
            </a:r>
            <a:r>
              <a:rPr lang="en-US" dirty="0" smtClean="0">
                <a:latin typeface="Algerian" pitchFamily="82" charset="0"/>
              </a:rPr>
              <a:t> BY ITALY. </a:t>
            </a:r>
          </a:p>
          <a:p>
            <a:pPr algn="just"/>
            <a:endParaRPr lang="en-US" dirty="0" smtClean="0">
              <a:latin typeface="Algerian" pitchFamily="82" charset="0"/>
            </a:endParaRPr>
          </a:p>
          <a:p>
            <a:pPr algn="just"/>
            <a:r>
              <a:rPr lang="en-US" dirty="0" smtClean="0">
                <a:latin typeface="Algerian" pitchFamily="82" charset="0"/>
              </a:rPr>
              <a:t>In 1974, again in Germany, and in 2010, IN South Africa, on the other hand, the path of the Australian National  was out of the game.  THEY DIDN’T GET PAST THE QUALIFYING ROUNDS.</a:t>
            </a:r>
            <a:endParaRPr lang="it-IT" dirty="0">
              <a:latin typeface="Algerian" pitchFamily="82" charset="0"/>
            </a:endParaRPr>
          </a:p>
        </p:txBody>
      </p:sp>
      <p:pic>
        <p:nvPicPr>
          <p:cNvPr id="5" name="Immagine 4" descr="giacca-rappresentanza-nazionale-australia-n98-201415-nike.jpg"/>
          <p:cNvPicPr>
            <a:picLocks noChangeAspect="1"/>
          </p:cNvPicPr>
          <p:nvPr/>
        </p:nvPicPr>
        <p:blipFill>
          <a:blip r:embed="rId2" cstate="print"/>
          <a:stretch>
            <a:fillRect/>
          </a:stretch>
        </p:blipFill>
        <p:spPr>
          <a:xfrm>
            <a:off x="1763688" y="836712"/>
            <a:ext cx="1512168" cy="1512168"/>
          </a:xfrm>
          <a:prstGeom prst="rect">
            <a:avLst/>
          </a:prstGeom>
        </p:spPr>
      </p:pic>
      <p:pic>
        <p:nvPicPr>
          <p:cNvPr id="6" name="Immagine 5" descr="maglia-calcio-nazionale-australia-home-201415-nike.jpg"/>
          <p:cNvPicPr>
            <a:picLocks noChangeAspect="1"/>
          </p:cNvPicPr>
          <p:nvPr/>
        </p:nvPicPr>
        <p:blipFill>
          <a:blip r:embed="rId3" cstate="print"/>
          <a:stretch>
            <a:fillRect/>
          </a:stretch>
        </p:blipFill>
        <p:spPr>
          <a:xfrm>
            <a:off x="5868144" y="830710"/>
            <a:ext cx="1656184" cy="1518169"/>
          </a:xfrm>
          <a:prstGeom prst="rect">
            <a:avLst/>
          </a:prstGeom>
        </p:spPr>
      </p:pic>
      <p:sp>
        <p:nvSpPr>
          <p:cNvPr id="7" name="Rettangolo 6"/>
          <p:cNvSpPr/>
          <p:nvPr/>
        </p:nvSpPr>
        <p:spPr>
          <a:xfrm>
            <a:off x="2256366" y="0"/>
            <a:ext cx="4631268" cy="923330"/>
          </a:xfrm>
          <a:prstGeom prst="rect">
            <a:avLst/>
          </a:prstGeom>
          <a:noFill/>
        </p:spPr>
        <p:txBody>
          <a:bodyPr wrap="square" lIns="91440" tIns="45720" rIns="91440" bIns="45720">
            <a:spAutoFit/>
          </a:bodyPr>
          <a:lstStyle/>
          <a:p>
            <a:pPr algn="ctr"/>
            <a:r>
              <a:rPr lang="it-IT"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HISTORY …</a:t>
            </a:r>
            <a:endParaRPr lang="it-IT"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spd="med" advClick="0" advTm="1000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2564904"/>
            <a:ext cx="7200800" cy="923330"/>
          </a:xfrm>
          <a:prstGeom prst="rect">
            <a:avLst/>
          </a:prstGeom>
        </p:spPr>
        <p:txBody>
          <a:bodyPr wrap="square">
            <a:spAutoFit/>
          </a:bodyPr>
          <a:lstStyle/>
          <a:p>
            <a:pPr algn="just"/>
            <a:r>
              <a:rPr lang="en-US" dirty="0" smtClean="0">
                <a:latin typeface="Algerian" pitchFamily="82" charset="0"/>
              </a:rPr>
              <a:t>For the 2014 FIFA World Cup, Australia were drawn in Group B alongside reigning Cup holders Spain, 2010 runners-up Netherlands and Chile</a:t>
            </a:r>
            <a:endParaRPr lang="it-IT" dirty="0">
              <a:latin typeface="Algerian" pitchFamily="82" charset="0"/>
            </a:endParaRPr>
          </a:p>
        </p:txBody>
      </p:sp>
      <p:pic>
        <p:nvPicPr>
          <p:cNvPr id="3" name="Immagine 2" descr="girone b.jpg"/>
          <p:cNvPicPr>
            <a:picLocks noChangeAspect="1"/>
          </p:cNvPicPr>
          <p:nvPr/>
        </p:nvPicPr>
        <p:blipFill>
          <a:blip r:embed="rId2" cstate="print"/>
          <a:stretch>
            <a:fillRect/>
          </a:stretch>
        </p:blipFill>
        <p:spPr>
          <a:xfrm>
            <a:off x="2483768" y="3717032"/>
            <a:ext cx="3672408" cy="1944216"/>
          </a:xfrm>
          <a:prstGeom prst="rect">
            <a:avLst/>
          </a:prstGeom>
        </p:spPr>
      </p:pic>
      <p:sp>
        <p:nvSpPr>
          <p:cNvPr id="5" name="Rettangolo 4"/>
          <p:cNvSpPr/>
          <p:nvPr/>
        </p:nvSpPr>
        <p:spPr>
          <a:xfrm>
            <a:off x="1115616" y="476672"/>
            <a:ext cx="6912767"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2014 WORLD CUP BRASIL</a:t>
            </a: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med" advClick="0" advTm="10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628800"/>
            <a:ext cx="2232248" cy="2800767"/>
          </a:xfrm>
          <a:prstGeom prst="rect">
            <a:avLst/>
          </a:prstGeom>
        </p:spPr>
        <p:txBody>
          <a:bodyPr wrap="square">
            <a:spAutoFit/>
          </a:bodyPr>
          <a:lstStyle/>
          <a:p>
            <a:pPr algn="just"/>
            <a:r>
              <a:rPr lang="en-US" sz="1600" dirty="0" err="1" smtClean="0">
                <a:latin typeface="Algerian" pitchFamily="82" charset="0"/>
              </a:rPr>
              <a:t>Ange</a:t>
            </a:r>
            <a:r>
              <a:rPr lang="en-US" sz="1600" dirty="0" smtClean="0">
                <a:latin typeface="Algerian" pitchFamily="82" charset="0"/>
              </a:rPr>
              <a:t> </a:t>
            </a:r>
            <a:r>
              <a:rPr lang="en-US" sz="1600" dirty="0" err="1" smtClean="0">
                <a:latin typeface="Algerian" pitchFamily="82" charset="0"/>
              </a:rPr>
              <a:t>Postecoglou</a:t>
            </a:r>
            <a:r>
              <a:rPr lang="en-US" sz="1600" dirty="0" smtClean="0">
                <a:latin typeface="Algerian" pitchFamily="82" charset="0"/>
              </a:rPr>
              <a:t> is a Greek-Australian  former football (soccer) player and the head Coach of the Australian national association football team</a:t>
            </a:r>
            <a:r>
              <a:rPr lang="en-US" sz="1600" b="1" dirty="0" smtClean="0">
                <a:latin typeface="Algerian" pitchFamily="82" charset="0"/>
              </a:rPr>
              <a:t>. </a:t>
            </a:r>
            <a:endParaRPr lang="en-US" sz="1600" b="1" dirty="0"/>
          </a:p>
        </p:txBody>
      </p:sp>
      <p:sp>
        <p:nvSpPr>
          <p:cNvPr id="1026" name="AutoShape 2" descr="data:image/jpeg;base64,/9j/4AAQSkZJRgABAQAAAQABAAD/2wCEAAkGBxQTEhUUEhQVFBQXFxQUFRgUFBcUFRQUFRQWFxQUFxcYHCggGBolHBQUITEhJSksLi4uFx8zODMsNygtLiwBCgoKDg0OGhAQGywkHyQsLCwsLCwsLCwsLCwsLCwsLCwtLCwsLCwsLCwsLCwsLCwsLCwsLCwsLCwsLCwsLCwsLP/AABEIAKgBLAMBIgACEQEDEQH/xAAcAAACAgMBAQAAAAAAAAAAAAADBAIFAAEGBwj/xAA/EAABBAAEAwYFAgQEBAcAAAABAAIDEQQSITEFQVEGEyJhcYEykaGx8MHRFCNichVCUuEHU5KiJDNDc4Kys//EABkBAAMBAQEAAAAAAAAAAAAAAAABAgMEBf/EAC0RAAICAQMDBAECBwEAAAAAAAABAhEDEiExBEFxEzJRYRQiwRUkM4GRodEF/9oADAMBAAIRAxEAPwBXKt5Uz3azu1FALALdJnulndIoBWlopvulExJUIVIUE2YlExJ0AmQpAJjulLukALgKSP3a0I0gBLVo/drRjUgAtEw8Beauul7E9L5JvC4Mk+IU3mSR9tz7KydNHEPAAB/q3Pz3CRcYtiUXDA2s7h5iqsevVPtER0LB0BPl5qox+N51ZG1nXTf7/ZAfxE2wbUddtRrofLdFmqgjo+9haRYGm3T/AE/alqXujVtbfmBf5uuYjkJLSL2sdKGtk8qN/lKTJHk39Tfufp9EWxuCLnEQwmzmAPU2G1qfbcpKfAkNzNIeP6UBzgfC69LoaHXma5lWWFmIFNpzdqP7/p5J2S4IoJSk5ir7iWFvxAZR0qgPSt/kqCcLRMwkqEZklIU5MkZFZJpqfw4ScTVZ4ZilsEOYdqtcO1JYdis4WqRhmBMMQgERpTAOxHYUqHIzHJiG2IgQGFGBVASKgQpqNIEUIC2AsDVsBZGpgCylultAjVLRapUpUmALItFiPS05qQCpasDUVzVgagCIYsyooCxwSACQpRMBOq3SkTlY5w3rKPU/hU2NKwWPxhYKFWdhuAqWPvHGg4mzZ/0+dEoGIdQzXmdtmdqRdjQdfzTVdb2f4ZTA52rjzJv7qZOjqxxtlPh+HOrxWd9TuDyKTxeGOfoToaOlDX9PoF6EcI0tqvz2Vdi+Dh22mho7myK+2iSkbuBw44uQxobqQGt23sX+eoQ5uIVo511q4769B9vy0/xHgMjDYaTqDY8hVfb5KuwvA5HyM8JoG/e9/wD7fNVZi4sw8WcTRFDoN6A2LvkmocY4a5dBrz/B/ur7A9lwHZnD0rSun3+ivouBAiiAB0A0+qTZSxnM4biGcbNrmTpXkqvikQa7Q2CrHj/DHYZ7ZGfCTThZA+f7qPFWiSIPaKLQLvm07Ee4KuDMMsKOYxASLmp+cJbKtrOUyBitsKxIQMVxhI1DGNwNT8TUCCNPRsSGZSwIhahlMRsFFY5LhFYqQhyNyOwpRiYYqEGWLQWIAq8i0WJrIoOYszoaFiFim5iwMQJogFILZYspBJtaIUgsKkAJCwBSctNSESAUXBTUXIsCNJfiJqM1z+1a15pgJDj0uWMeZrzOl0PkFJUeSsZhxp7V6Aany6D3XoHCCO7bXT7LgcA7M0czv6Dp6fuux4ZIQ0WoyM7cKLvMth1pZsnVMRm+ShM6DTowVkcIHJGEa2I07Jo02kZjkJ0fRCBrdFjo1x/BtlgeOdaeo1XA8Njd3UjXchQ1335dd13WPm8BHkuQjBEUtaaOvy1H3v7rSDtnLmWxyczUANTU6A0Lc4Q0DFd4Riq8M1XuEZopYxmFibY1QiYmWhAwTghOCYeEtIU0Jg7U2lALlgeqQiwiKZYkYXJuMqhDAWwtNUqQIDkUXMTpiUHRrNHYyvc1ZlR5GKJYghoAQoEI7mqJYkyGBtaJUnNQ3JEs08qAcseoBIVhsyiSohRJSHYQKu7R4YlkZLTkLj4iDW1b+ydBRnxulbJG5xLKiLeeU5BVetfVS5Ub4ceu/pC/ZjANeC4DY1ryIA0+f6LpqaAl+EYQwxBp1dV+Fpdv5DXqg8dlyt1tl7myB63Vj3WeTZnTi9oTE8ViZufU8gtDjcRHhkb815/xPFNJNRzSebcwB8w46FcziI35rEMjR1JNV61XJEY2U8lHtrOMDqif4r5ea8u7Ovme9rTmDdDZBXccY4dI2AyNebaLIIFOHPbZRujaLTVlqOMtO7g0eZpTk4nFerxfqvF8diJZbNOoWSL/AE6qfDMZVZ++aLGuuUHl6LRR2tmMsm9I9uLRQo2FxHHCWSzNB0OQV5GzX0XQdln2KLswIBbzP0SXbPCNYC4jxOkGX+3IcwI56gG+WvVPHVmGdvScVMhxhSmK1EuhHEP4RqvsIFTYNqvsI3RJlIciajgKEYRQEABkCUmCdkCVeEwoReFAFMPahVqqQDMBT8SRhCeiTRI0xSUWraYmWRiQ3RpxzUJ4UHUV0jEMsTUgQiEAxYsWixHLVEtSZmxR7Eu9qekCVeEiGKvaotajSBQaEEmZVBzUZQIUjIBqalnLA0MGshAvzADQPv8ANAAVrgMN3jNReU/J27XfnRZzVo6+lkoz37obnYLOpA205+/XZaiga7QU0cyNz+/qSfRQe+9TyUG4xreiyl7jphwDx/BbH8t1HzAIv0qlRy9nHH45BX9MYafmryTjQHNIf4k6UnK6gNzz9Ap77GyXyL4PhwjcQ0dAL1+a6sYfNGQdyKVRDjYKpsrXObq4AjN6kJqDjLNgdlSruD42OaxXZdxOZjsvlVhWHDeAyX4nN8/Br8ydfdP8exuSNskbwXA+JvVpBv3U+F9omPA680MVWrHsJgO6FNoDnlAaD6gae4+S5ntzjLEcdajM++epy1/2n836p2Oa4aHX80XF9tB/NZ/7Q/8A0kP6q4cnJ1PtOTlWQrJlqFbo88uMEFf4UKiwIXQYQaJmg5G1FpRYERMAEgSzwnHhKTIAVeg1qiPQwqSAchanY2pKFOxJkhgstSUCmSy/egPKLIUs9yg6UBkQyskcooKZpygVtygUGbBvSz0w8oD0jNi8gUAivUAkSbUSEWNmbaiRysX8rUHsI3FIcWgTIK14RLI1r+7YXDQkjZvvsj8B4O2VrpJCcjSGgDQuOnPkNQrrHlsTRDGA1tONam9rJJ1O4+iPTdWzTG6kqOaxk1NKqJpx4udaI2OcQ4izzVTNIRZ3v8+e65Jxs7k6KjHYwveQSWNBqxVk1fsrrhTA1gGpG19CtS4GOZrWuaHfm5UYezbmP8E0ndkg5HPNtHMNd+6qFUVcmxHiuBbZcwEOGtgG/W0nh4Zs1FxANWQCDX6LrHcOibo5mNG/ja5kjfi8NAEuuurfmoQ4CN1DvcZm13hLdMpy6mMDcDnz91bt8omvIHBYCNsdDnqepPmueLzDMAHW0nUcxey6TinA5DkEOIlZ/wAwuDCarUNFaGz7UkIOFsiJ0LnXu7Uk9STuol9lJtVReYY1lIO/+yR7ZOBmbX/KZfkczj9iD7okL6IJ2aLP7fb1sKmx0he4uO5JJ9+SMao5epnexUzLIN1KcLUA1W8TkRd4AK/w2yocCr3Cqy0PMRQhRlFCYyD0pKE45LyBNCK97VFrEw9qixuqsQeFibjagwptgRQjdKBRSFCkCLaVyVeUWQoDlB0JgXrFtwWAIG2RIUHBFpRcEjNir0EhMSNQCEEME8KoxfGYwSxr23sXbjzDa39dFnEsVnFNeGs56OLniyLoDRmh1O6qpDE7Qua8/wBJjJ+We114cKW8jGUnwixixDK8Mhc7e25WV0y2D8zahHjWtLQ4zeE2QHNLX75QcjWivr5rn8R3TDXeGInYSMcy/wC0kUfZTD+fhd5h0f66rqpMztnecG7R+MNuo3ENcDsCDbTtQo17Wu04jhgWulrxAAA8w0u8Vevh/wCkLw52OcNzdbAV89NF3PZH/iJH3fcY0OFDK2QNLg5hGXK+tQQD8Wt1rrqcM2K1sa4slPc1xmPWx+fm6pJm/g6rpeMxUS0mxQLXDUOadWvB52KK5iWSna77evQrx3tsz12rWpDXDQbpWmJkOXTflzVNFidQfn6K3wsrcoutbI9Ov2+aIolSplSeLSN3BHpsfmjwcbeSBr6WPv8AL5qzk7g6vjjde1sab968lLDx4cfCxo/tsfQeiujXUxjD6izv0tU/EBTunnXJXM87QKBG18tOSrMLhnzvdkBNAuyjnQ5ddDsN9lLjexjKYlM7w18/0H5+ircQFaShITsVpHBKWp2ypnC1ANUxLCVKGBWiR/Bq8wyqsGxXOHCstDUZRghMCJaANOQHlFeUF6pACcFABEK0FYhiIJpiWjTDECCqJCmopEjrgoFiJak1TRrYqY1hYm8qwtQFieVacxQxXE4maZg53Rpv5nkqrEcePIAfdaRwTlwZyyJD82iRxRBBBJ10Naacwq2XiZd5JKTFnquqHTRXJhLK2FxWHhH/AKbXuu/GM9Ha7devok8TAxzcrmtLemUUB0A5KEuKSk2JK6UqMxDGcOyg9y4xjm0nMx3q06LnpZe7Pijy/wBUJLB65fh+iusTOXbpctv0Wc4p8Fptci0WNDqqT/qaAfm39kw+eWvDlPnf7KpxuC1tor0S7Z5I1jrceS9KfB1WC7XTxNbHO3PG3RtfEwHdrTzbetHblWqu/wCOixDbicDp6OafMbhcRh8fn0cC70F/YKMmFF5o3FrvXKbG65suCOR3F7nTi6iWNU1sdfh8UAad7eaZmxBA8PibuRfNcV/ikjdJRm6O2cP3TEXHAFyPDKLOj1YSLqfjTxu116ctPzZZgeKSudVUL1tp+ny+yrTjjoeR1F8+WisuETuc8UL10Hup3XYNTfc6lpJbVddDuSTv+ea6rso3KC4DWhr5Xt9FQwYUMb4t9/3pcxxHjE8spwsU/cwPc1r3gmvEGjxZdS0a6A8zarBFzn4HlqGPfudZxTi+HxTy+C82Z7ZNAGvcwgGRlHUEnU+h5qrlYqfgOBEEr445O8Y1zmtcRl7xuYAvDQTQOVpAs81fTNXRmx6afycKdlfJGosamJAhgLNIoawyt4FUYdWsBTGOsUihxohQMG5DKm5DcVSAiQohqkCpNVWFBI0zGgMR2IEFUStqJQSOWisQAVOSdrGOe401rXOcejWiyfkEDF+McXiwzC+V1aWGjVzvQfquFxHHcTjScv8AJg5a6uHmd3fZc7iMfJj8Q5x+Fzga5MYNm/or982UUOQryHkF2YcSW5hOfYk1gYNL8ydz+yG+ZKS4lL/xFnKukxGjigCB1WpZaFqtlNfMfdGllDgWgixy5osZKSZLySoZeo5r9UrHQOULUbES6WmGj+flJARZFqlOI4cEOA5C1YE8/wA9V0PZHsz/ABEhllH8hu97SOG7f7RzPt1rDqs0MONznwbYMcsk1FHHy9nJ8PCzFEUwkZf9QB+Fzh/pP6hdbwrDtxkGeENErC0SxvOh3q6/ymyQa1o8xop2443/ABUpYw/yWfD0e7m/9B5a81z/AAPib8JO2VmoGjhyew/Ew/cdCAVw9Mss8ankVN718LsmdHULHGWmHbl/Z1vF+xLZojJhAcw+KJ4y5hVgsv4SQQQDpqB4SCF5niMPRO4okEHQgjQgg7EHkvoQte2VroRnimyvzNIy65QXuJ1ILAMobzA0qyPHf+Ivdu4hOYqq2h9agyBjQ/3vQ+YK1MkVfDcSO77t1ANeZLtwLvBl7sZWO1JAOtDSiRun+Idq5CwxYdrYYjQNNaXuAuszqvnf6qlwxq9asVY1o8l2fY7skycPxMwLoGPDGMBymeU5dHO/yMtwJrXfpRVJbsqys7P4PiOJBMRl7vUFznUzzALtz1pN8a4ZNgWtMzW26soDnOvU6EkADRrjp/p5WL9a4fjQ0ZZGRxRMYRlYbZQp7C00CKZFiLFf5bXlE3HH4rE55bdh2vb/ACtgWh1nl8RtxvfWinBtrVHj6Iu3pf8AsrcLxx7zkyiPlm3I86T8PaWfDkMxDRI3k5uhI6gjQ+4WdoeEiDEysb8AdbP7HeJn0IWRhro8rxY1rqPMLogvUgnfJM1ok18HQ4HHxzi4nX1adHD25+yLS89xOHdA7PE4+y6/gPHRO0B9Zx7X+yyeC3S2Y1PuXkBVnAVWwt1036Hf/dWEJWEouLplpp8D0aLaBGUYKSiDkJ6K5DcgaAqbVhC20ILoMxHagsRmpksIFpYFukEBQ5U3bKQuwz4muDXSZWk7kMzAvNc7Ay//ACTpxAAJJoDU+QC43iuNsuc46k2eoHJo860+fVb4sepmc5UhHDQsgZlZo0buOpcel8ygST3rsOSjmzeJ2jR8ISuIm1XetjDkk+VLyy0QehHyKi92qXxDtFLY6LDEO/RISS5ZL9kzE7NGD+aLeF4LPiJD3LCQD4nHwsboPid+gs+SjNljjjqk6RePG5PTFWEcL1HP7oTozem4+q7TCdmsHh2/+LxJc6s2VpoD0ABeR56Kf+L8JivJCZnXfiY5+vX+aQ0ewXn/AMUhL+lCUvtLb/LOr8KUfe0vJxuHjMmjWud1DQXUfZOwdn8U/wCGCU9CWFo+bqC6ebt9JVQxRxt5Zrd9G5QPqkMT20xbtpA3+2Nh9vECq9brZr9OOK8y/wCIXp9PHmV+BnhHYWTR+Lc2KMauAcC6hyLvhaPOyt9qe0TXN/h8N4YWjKS3QPA/yt/o8+fpvz+O4hLP/wCZI9/QFxIvyGw9gr4diJ/4M4m7c02+HK4SMYBZLro5qIdlr4Td8lK6ScsiydVJOuEuE/3/ALlfkRjFxwqvvucTKzUoMkWlbp+dta/NAeBWi9No4rBnjGKjiELMRIyMZsoa6qDt22NRz51qeqpRHyOp69FdZLHol+51rkRY/ULF41ZWormwj19P3XY9iu0zcLHJhp2SPw8jhIHRkd7FIMviAcaI8DT5Zed0qJ+FpjX6U4uA9W1f3HzQao70PL/dToQ9R3PabtXE/Duw2EbLUpBlmnrO4D/K0A8xodAKsV4iRznD4A0AUl4Yhu3X7qxjGxWsMajwQ5Fx2hwxlgjnbr3bO4m/po3E8+Raavq1c5Ho2vUrquE8SMJzUHscMsjDRD2HcEFQ4/2bYWfxGCt8J+Jg1dEdz5166jzC445V0+T05+1+19t+z+Po7JY/Wjrjz3X7nJPhtVjQYpQW7Eq1D0jiW24eq7JU9zkVov3cXcx7cxthA9W+YK6nB8QzAXRvUHqPVcJjhcbXdNE/2fx9DK7UfbzCp1LZk7pWjvsNMHbbjcJxq5vDYoB7XA6bO9D+WukYuLPj0S24N8ctS3NOUCikIZC5zdEaWNC2QsCCgrUVqE0ojUyWEC2ohTTIOR4lxCgW36npzA/X2XMPl7xxP+QfX/dYsXo41UUcsnuDfLe+nQdEtOVixaMSBA2EtMsWLORS5Oi7DcCOILnPOTDt0c7Yl1WWtvQUNSToNN+Vv2n7TshazD4GmxiwXt11PJt/FfNx66dVpYvExr8vqMiy7xg9o9vL+T1Z/wAvhi4cy5fc4eEkvc4uLjuSSSST67pvDs5rFi9vHFcHlzbe7Dtk1oikUBYsWiIOq7A4KN73SPMZLNmSOLMprMJc4cC2qoGna9DRXp38dLnY5rWl3dNLi4vb3nlIBHUVXYJ1+IBvTFi4s/uN8a2PNe1fZzKH4hmRjHuYRD42ujEjQ7aQNcNSfBXh9BpxeTUhaWLowtuO5nNUwLHU7VSfDuOh0PQ8lixaEkXD+W1p3a959iIxf/b9EIwAjVYsUpIYKB5Y7fRXmHeHDRYsRHmhSH8MdKRcBxOXDPzRGr3afhdWwI+eu6xYjJjjki4zVpjxzlB3FlxNxPA4jxYnDZXHd8dgk9SWEE+4KrXO4MHXUjvK5x9NFtYvNn/50U6hOcV8KWx3R6tveUU34B8Z/wAOkwz/AOFDo5W05oJeQ8ZgHDxOIuiT7LksA+nBYsXTgxel+nU35dswyz170l4L/Bz3YK7DgeLzto7j7LFi6M8U4OznxupFmQoOCxYvMO0hSwLFiBkwiNWLExMIFtbWJk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Immagine 4" descr="images.jpg"/>
          <p:cNvPicPr>
            <a:picLocks noChangeAspect="1"/>
          </p:cNvPicPr>
          <p:nvPr/>
        </p:nvPicPr>
        <p:blipFill>
          <a:blip r:embed="rId2" cstate="print"/>
          <a:stretch>
            <a:fillRect/>
          </a:stretch>
        </p:blipFill>
        <p:spPr>
          <a:xfrm>
            <a:off x="2555776" y="1628800"/>
            <a:ext cx="4248472" cy="3116652"/>
          </a:xfrm>
          <a:prstGeom prst="rect">
            <a:avLst/>
          </a:prstGeom>
        </p:spPr>
      </p:pic>
      <p:sp>
        <p:nvSpPr>
          <p:cNvPr id="6" name="Rettangolo 5"/>
          <p:cNvSpPr/>
          <p:nvPr/>
        </p:nvSpPr>
        <p:spPr>
          <a:xfrm>
            <a:off x="251520" y="332656"/>
            <a:ext cx="8640960" cy="923330"/>
          </a:xfrm>
          <a:prstGeom prst="rect">
            <a:avLst/>
          </a:prstGeom>
          <a:noFill/>
        </p:spPr>
        <p:txBody>
          <a:bodyPr wrap="square" lIns="91440" tIns="45720" rIns="91440" bIns="45720">
            <a:spAutoFit/>
          </a:bodyPr>
          <a:lstStyle/>
          <a:p>
            <a:pPr algn="ctr"/>
            <a:r>
              <a:rPr lang="it-IT"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NATIONAL TEAM COACH</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CasellaDiTesto 6"/>
          <p:cNvSpPr txBox="1"/>
          <p:nvPr/>
        </p:nvSpPr>
        <p:spPr>
          <a:xfrm>
            <a:off x="6876256" y="1628800"/>
            <a:ext cx="1944216" cy="2800767"/>
          </a:xfrm>
          <a:prstGeom prst="rect">
            <a:avLst/>
          </a:prstGeom>
          <a:noFill/>
        </p:spPr>
        <p:txBody>
          <a:bodyPr wrap="square" rtlCol="0">
            <a:spAutoFit/>
          </a:bodyPr>
          <a:lstStyle/>
          <a:p>
            <a:pPr algn="just"/>
            <a:r>
              <a:rPr lang="en-US" sz="1600" dirty="0" err="1" smtClean="0">
                <a:latin typeface="Algerian" pitchFamily="82" charset="0"/>
              </a:rPr>
              <a:t>Postecoglou</a:t>
            </a:r>
            <a:r>
              <a:rPr lang="en-US" sz="1600" dirty="0" smtClean="0">
                <a:latin typeface="Algerian" pitchFamily="82" charset="0"/>
              </a:rPr>
              <a:t> was born in Athens, Greece and emigrated to Australia from his native country at the age of five, growing up in Melbourne, Victoria.</a:t>
            </a:r>
            <a:endParaRPr lang="it-IT" sz="1600" dirty="0">
              <a:latin typeface="Algerian" pitchFamily="82" charset="0"/>
            </a:endParaRPr>
          </a:p>
        </p:txBody>
      </p:sp>
      <p:sp>
        <p:nvSpPr>
          <p:cNvPr id="8" name="CasellaDiTesto 7"/>
          <p:cNvSpPr txBox="1"/>
          <p:nvPr/>
        </p:nvSpPr>
        <p:spPr>
          <a:xfrm>
            <a:off x="1403648" y="4869160"/>
            <a:ext cx="6912768" cy="923330"/>
          </a:xfrm>
          <a:prstGeom prst="rect">
            <a:avLst/>
          </a:prstGeom>
          <a:noFill/>
        </p:spPr>
        <p:txBody>
          <a:bodyPr wrap="square" rtlCol="0">
            <a:spAutoFit/>
          </a:bodyPr>
          <a:lstStyle/>
          <a:p>
            <a:pPr algn="just"/>
            <a:r>
              <a:rPr lang="en-US" dirty="0" err="1" smtClean="0">
                <a:latin typeface="Algerian" pitchFamily="82" charset="0"/>
              </a:rPr>
              <a:t>Postecoglou</a:t>
            </a:r>
            <a:r>
              <a:rPr lang="en-US" dirty="0" smtClean="0">
                <a:latin typeface="Algerian" pitchFamily="82" charset="0"/>
              </a:rPr>
              <a:t> was appointed head coach of Australia on 23 October 2013 on a five </a:t>
            </a:r>
            <a:r>
              <a:rPr lang="en-US" dirty="0" smtClean="0">
                <a:latin typeface="Algerian" pitchFamily="82" charset="0"/>
              </a:rPr>
              <a:t>year </a:t>
            </a:r>
            <a:r>
              <a:rPr lang="en-US" dirty="0" smtClean="0">
                <a:latin typeface="Algerian" pitchFamily="82" charset="0"/>
              </a:rPr>
              <a:t>contract, replacing German </a:t>
            </a:r>
            <a:r>
              <a:rPr lang="en-US" dirty="0" err="1" smtClean="0">
                <a:latin typeface="Algerian" pitchFamily="82" charset="0"/>
              </a:rPr>
              <a:t>Holger</a:t>
            </a:r>
            <a:r>
              <a:rPr lang="en-US" dirty="0" smtClean="0">
                <a:latin typeface="Algerian" pitchFamily="82" charset="0"/>
              </a:rPr>
              <a:t> </a:t>
            </a:r>
            <a:r>
              <a:rPr lang="en-US" dirty="0" err="1" smtClean="0">
                <a:latin typeface="Algerian" pitchFamily="82" charset="0"/>
              </a:rPr>
              <a:t>Osieck</a:t>
            </a:r>
            <a:endParaRPr lang="it-IT" dirty="0">
              <a:latin typeface="Algerian" pitchFamily="82" charset="0"/>
            </a:endParaRPr>
          </a:p>
        </p:txBody>
      </p:sp>
    </p:spTree>
  </p:cSld>
  <p:clrMapOvr>
    <a:masterClrMapping/>
  </p:clrMapOvr>
  <p:transition spd="med" advClick="0" advTm="10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836712"/>
            <a:ext cx="8892480" cy="600164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t-IT" sz="6600" b="1" dirty="0" smtClean="0">
                <a:ln/>
                <a:solidFill>
                  <a:schemeClr val="accent3"/>
                </a:solidFill>
              </a:rPr>
              <a:t>GOOD LUCK </a:t>
            </a:r>
            <a:r>
              <a:rPr lang="it-IT" sz="6600" b="1" dirty="0" err="1" smtClean="0">
                <a:ln/>
                <a:solidFill>
                  <a:schemeClr val="accent3"/>
                </a:solidFill>
              </a:rPr>
              <a:t>AUSTRALIA</a:t>
            </a:r>
            <a:r>
              <a:rPr lang="it-IT" sz="6600" b="1" dirty="0" err="1" smtClean="0">
                <a:ln/>
                <a:solidFill>
                  <a:schemeClr val="accent3"/>
                </a:solidFill>
              </a:rPr>
              <a:t>…</a:t>
            </a:r>
            <a:endParaRPr lang="it-IT" sz="6600" b="1" dirty="0" smtClean="0">
              <a:ln/>
              <a:solidFill>
                <a:schemeClr val="accent3"/>
              </a:solidFill>
            </a:endParaRPr>
          </a:p>
          <a:p>
            <a:pPr algn="ctr"/>
            <a:r>
              <a:rPr lang="it-IT" sz="6600" b="1" dirty="0" smtClean="0">
                <a:ln/>
                <a:solidFill>
                  <a:schemeClr val="accent3"/>
                </a:solidFill>
              </a:rPr>
              <a:t> </a:t>
            </a:r>
            <a:r>
              <a:rPr lang="it-IT" sz="6600" b="1" dirty="0" smtClean="0">
                <a:ln/>
                <a:solidFill>
                  <a:schemeClr val="accent3"/>
                </a:solidFill>
              </a:rPr>
              <a:t>BY THE  CHILDREN </a:t>
            </a:r>
            <a:r>
              <a:rPr lang="it-IT" sz="6600" b="1" dirty="0" smtClean="0">
                <a:ln/>
                <a:solidFill>
                  <a:schemeClr val="accent3"/>
                </a:solidFill>
              </a:rPr>
              <a:t> </a:t>
            </a:r>
            <a:r>
              <a:rPr lang="it-IT" sz="6600" b="1" dirty="0" smtClean="0">
                <a:ln/>
                <a:solidFill>
                  <a:schemeClr val="accent3"/>
                </a:solidFill>
              </a:rPr>
              <a:t>OF THE ANAGNI </a:t>
            </a:r>
            <a:r>
              <a:rPr lang="it-IT" sz="6600" b="1" dirty="0" smtClean="0">
                <a:ln/>
                <a:solidFill>
                  <a:schemeClr val="accent3"/>
                </a:solidFill>
              </a:rPr>
              <a:t> </a:t>
            </a:r>
            <a:r>
              <a:rPr lang="it-IT" sz="6600" b="1" dirty="0" err="1" smtClean="0">
                <a:ln/>
                <a:solidFill>
                  <a:schemeClr val="accent3"/>
                </a:solidFill>
              </a:rPr>
              <a:t>SCHOOLS…</a:t>
            </a:r>
            <a:endParaRPr lang="it-IT" sz="6600" b="1" dirty="0" smtClean="0">
              <a:ln/>
              <a:solidFill>
                <a:schemeClr val="accent3"/>
              </a:solidFill>
            </a:endParaRPr>
          </a:p>
          <a:p>
            <a:pPr algn="ctr"/>
            <a:endParaRPr lang="it-IT" sz="5400" b="1" cap="none" spc="0" dirty="0">
              <a:ln/>
              <a:solidFill>
                <a:schemeClr val="accent3"/>
              </a:solidFill>
              <a:effectLst/>
            </a:endParaRPr>
          </a:p>
        </p:txBody>
      </p:sp>
    </p:spTree>
  </p:cSld>
  <p:clrMapOvr>
    <a:masterClrMapping/>
  </p:clrMapOvr>
  <p:transition spd="med" advClick="0" advTm="10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548680"/>
            <a:ext cx="4752528" cy="1872208"/>
          </a:xfrm>
        </p:spPr>
        <p:txBody>
          <a:bodyPr/>
          <a:lstStyle/>
          <a:p>
            <a:r>
              <a:rPr lang="it-IT" sz="6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AUSTRALIA</a:t>
            </a:r>
            <a:br>
              <a:rPr lang="it-IT" sz="6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it-IT" dirty="0"/>
          </a:p>
        </p:txBody>
      </p:sp>
      <p:sp>
        <p:nvSpPr>
          <p:cNvPr id="3" name="Sottotitolo 2"/>
          <p:cNvSpPr>
            <a:spLocks noGrp="1"/>
          </p:cNvSpPr>
          <p:nvPr>
            <p:ph type="subTitle" idx="1"/>
          </p:nvPr>
        </p:nvSpPr>
        <p:spPr>
          <a:xfrm>
            <a:off x="395536" y="3861048"/>
            <a:ext cx="8136904" cy="2016224"/>
          </a:xfrm>
        </p:spPr>
        <p:txBody>
          <a:bodyPr>
            <a:normAutofit fontScale="47500" lnSpcReduction="20000"/>
          </a:bodyPr>
          <a:lstStyle/>
          <a:p>
            <a:endParaRPr lang="en-US" dirty="0" smtClean="0"/>
          </a:p>
          <a:p>
            <a:endParaRPr lang="en-US" dirty="0" smtClean="0"/>
          </a:p>
          <a:p>
            <a:endParaRPr lang="en-US" dirty="0" smtClean="0"/>
          </a:p>
          <a:p>
            <a:endParaRPr lang="en-US" dirty="0" smtClean="0"/>
          </a:p>
          <a:p>
            <a:pPr algn="just"/>
            <a:r>
              <a:rPr lang="en-US" sz="5900" dirty="0" smtClean="0">
                <a:latin typeface="Algerian" pitchFamily="82" charset="0"/>
              </a:rPr>
              <a:t>The name Australia is derived from the Latin </a:t>
            </a:r>
            <a:r>
              <a:rPr lang="en-US" sz="5900" dirty="0" err="1" smtClean="0">
                <a:latin typeface="Algerian" pitchFamily="82" charset="0"/>
              </a:rPr>
              <a:t>australis</a:t>
            </a:r>
            <a:r>
              <a:rPr lang="en-US" sz="5900" dirty="0" smtClean="0">
                <a:latin typeface="Algerian" pitchFamily="82" charset="0"/>
              </a:rPr>
              <a:t>, meaning "southern". </a:t>
            </a:r>
          </a:p>
          <a:p>
            <a:pPr algn="just"/>
            <a:r>
              <a:rPr lang="en-US" sz="5900" dirty="0" smtClean="0">
                <a:latin typeface="Algerian" pitchFamily="82" charset="0"/>
              </a:rPr>
              <a:t>The capital of </a:t>
            </a:r>
            <a:r>
              <a:rPr lang="en-US" sz="5900" dirty="0" err="1" smtClean="0">
                <a:latin typeface="Algerian" pitchFamily="82" charset="0"/>
              </a:rPr>
              <a:t>australia</a:t>
            </a:r>
            <a:r>
              <a:rPr lang="en-US" sz="5900" dirty="0" smtClean="0">
                <a:latin typeface="Algerian" pitchFamily="82" charset="0"/>
              </a:rPr>
              <a:t> is </a:t>
            </a:r>
            <a:r>
              <a:rPr lang="en-US" sz="5900" dirty="0" err="1" smtClean="0">
                <a:latin typeface="Algerian" pitchFamily="82" charset="0"/>
              </a:rPr>
              <a:t>canberra</a:t>
            </a:r>
            <a:r>
              <a:rPr lang="en-US" sz="5900" dirty="0" smtClean="0">
                <a:latin typeface="Algerian" pitchFamily="82" charset="0"/>
              </a:rPr>
              <a:t>.</a:t>
            </a:r>
            <a:endParaRPr lang="it-IT" sz="5900" dirty="0">
              <a:latin typeface="Algerian" pitchFamily="82" charset="0"/>
            </a:endParaRPr>
          </a:p>
        </p:txBody>
      </p:sp>
      <p:pic>
        <p:nvPicPr>
          <p:cNvPr id="6" name="Immagine 5" descr="un-canguro-che-presenta-la-bandiera-dell-australia-33691231.jpg"/>
          <p:cNvPicPr>
            <a:picLocks noChangeAspect="1"/>
          </p:cNvPicPr>
          <p:nvPr/>
        </p:nvPicPr>
        <p:blipFill>
          <a:blip r:embed="rId2" cstate="print"/>
          <a:stretch>
            <a:fillRect/>
          </a:stretch>
        </p:blipFill>
        <p:spPr>
          <a:xfrm>
            <a:off x="2483768" y="1700808"/>
            <a:ext cx="3349352" cy="2687211"/>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692696"/>
            <a:ext cx="7797552" cy="1143000"/>
          </a:xfrm>
        </p:spPr>
        <p:txBody>
          <a:bodyPr>
            <a:normAutofit/>
          </a:bodyPr>
          <a:lstStyle/>
          <a:p>
            <a:r>
              <a:rPr lang="it-IT" sz="54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AUSTRALIA ON THE MAP</a:t>
            </a:r>
            <a:endParaRPr lang="it-IT" dirty="0"/>
          </a:p>
        </p:txBody>
      </p:sp>
      <p:pic>
        <p:nvPicPr>
          <p:cNvPr id="4" name="Segnaposto contenuto 3" descr="untitled_1.png"/>
          <p:cNvPicPr>
            <a:picLocks noGrp="1" noChangeAspect="1"/>
          </p:cNvPicPr>
          <p:nvPr>
            <p:ph idx="1"/>
          </p:nvPr>
        </p:nvPicPr>
        <p:blipFill>
          <a:blip r:embed="rId2" cstate="print"/>
          <a:stretch>
            <a:fillRect/>
          </a:stretch>
        </p:blipFill>
        <p:spPr>
          <a:xfrm>
            <a:off x="2339752" y="1988840"/>
            <a:ext cx="4608512" cy="3096344"/>
          </a:xfrm>
        </p:spPr>
      </p:pic>
      <p:sp>
        <p:nvSpPr>
          <p:cNvPr id="6" name="CasellaDiTesto 5"/>
          <p:cNvSpPr txBox="1"/>
          <p:nvPr/>
        </p:nvSpPr>
        <p:spPr>
          <a:xfrm>
            <a:off x="683568" y="5373216"/>
            <a:ext cx="8136904" cy="1200329"/>
          </a:xfrm>
          <a:prstGeom prst="rect">
            <a:avLst/>
          </a:prstGeom>
          <a:noFill/>
        </p:spPr>
        <p:txBody>
          <a:bodyPr wrap="square" rtlCol="0">
            <a:spAutoFit/>
          </a:bodyPr>
          <a:lstStyle/>
          <a:p>
            <a:pPr algn="just"/>
            <a:r>
              <a:rPr lang="en-US" dirty="0" smtClean="0">
                <a:latin typeface="Algerian" pitchFamily="82" charset="0"/>
              </a:rPr>
              <a:t>Australia is an island. It’s between the Pacific Ocean and the Indian ocean. It’s the sixth largest country in the world. Australia is the only country that is also a continent.</a:t>
            </a:r>
          </a:p>
          <a:p>
            <a:pPr algn="just"/>
            <a:r>
              <a:rPr lang="en-US" dirty="0" smtClean="0">
                <a:latin typeface="Algerian" pitchFamily="82" charset="0"/>
              </a:rPr>
              <a:t>Australia is the smallest continent in the world!</a:t>
            </a:r>
            <a:endParaRPr lang="it-IT" dirty="0"/>
          </a:p>
        </p:txBody>
      </p:sp>
    </p:spTree>
  </p:cSld>
  <p:clrMapOvr>
    <a:masterClrMapping/>
  </p:clrMapOvr>
  <p:transition spd="med" advClick="0" advTm="10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836712"/>
            <a:ext cx="8100392" cy="936104"/>
          </a:xfrm>
        </p:spPr>
        <p:txBody>
          <a:bodyPr/>
          <a:lstStyle/>
          <a:p>
            <a:r>
              <a:rPr lang="it-IT" sz="4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STATES AND TERRITORIES</a:t>
            </a:r>
            <a:endParaRPr lang="it-IT" dirty="0"/>
          </a:p>
        </p:txBody>
      </p:sp>
      <p:pic>
        <p:nvPicPr>
          <p:cNvPr id="4" name="Picture 16" descr="220px-HondurasDivisions"/>
          <p:cNvPicPr>
            <a:picLocks noGrp="1" noChangeAspect="1" noChangeArrowheads="1"/>
          </p:cNvPicPr>
          <p:nvPr>
            <p:ph idx="1"/>
          </p:nvPr>
        </p:nvPicPr>
        <p:blipFill>
          <a:blip r:embed="rId2" cstate="print"/>
          <a:stretch>
            <a:fillRect/>
          </a:stretch>
        </p:blipFill>
        <p:spPr bwMode="auto">
          <a:xfrm>
            <a:off x="2123728" y="1844824"/>
            <a:ext cx="4176464" cy="3384376"/>
          </a:xfrm>
          <a:prstGeom prst="rect">
            <a:avLst/>
          </a:prstGeom>
          <a:noFill/>
          <a:ln w="9525">
            <a:noFill/>
            <a:miter lim="800000"/>
            <a:headEnd/>
            <a:tailEnd/>
          </a:ln>
        </p:spPr>
      </p:pic>
      <p:sp>
        <p:nvSpPr>
          <p:cNvPr id="5" name="CasellaDiTesto 4"/>
          <p:cNvSpPr txBox="1"/>
          <p:nvPr/>
        </p:nvSpPr>
        <p:spPr>
          <a:xfrm>
            <a:off x="755576" y="5301208"/>
            <a:ext cx="8064896" cy="1477328"/>
          </a:xfrm>
          <a:prstGeom prst="rect">
            <a:avLst/>
          </a:prstGeom>
          <a:noFill/>
        </p:spPr>
        <p:txBody>
          <a:bodyPr wrap="square" rtlCol="0">
            <a:spAutoFit/>
          </a:bodyPr>
          <a:lstStyle/>
          <a:p>
            <a:pPr algn="just">
              <a:spcBef>
                <a:spcPct val="50000"/>
              </a:spcBef>
            </a:pPr>
            <a:r>
              <a:rPr lang="it-IT" dirty="0" smtClean="0">
                <a:latin typeface="Algerian" pitchFamily="82" charset="0"/>
              </a:rPr>
              <a:t>Australia </a:t>
            </a:r>
            <a:r>
              <a:rPr lang="it-IT" dirty="0" err="1" smtClean="0">
                <a:latin typeface="Algerian" pitchFamily="82" charset="0"/>
              </a:rPr>
              <a:t>has</a:t>
            </a:r>
            <a:r>
              <a:rPr lang="it-IT" dirty="0" smtClean="0">
                <a:latin typeface="Algerian" pitchFamily="82" charset="0"/>
              </a:rPr>
              <a:t> </a:t>
            </a:r>
            <a:r>
              <a:rPr lang="it-IT" dirty="0" err="1" smtClean="0">
                <a:latin typeface="Algerian" pitchFamily="82" charset="0"/>
              </a:rPr>
              <a:t>six</a:t>
            </a:r>
            <a:r>
              <a:rPr lang="it-IT" dirty="0" smtClean="0">
                <a:latin typeface="Algerian" pitchFamily="82" charset="0"/>
              </a:rPr>
              <a:t> </a:t>
            </a:r>
            <a:r>
              <a:rPr lang="it-IT" dirty="0" err="1" smtClean="0">
                <a:latin typeface="Algerian" pitchFamily="82" charset="0"/>
              </a:rPr>
              <a:t>states</a:t>
            </a:r>
            <a:r>
              <a:rPr lang="it-IT" dirty="0" smtClean="0">
                <a:latin typeface="Algerian" pitchFamily="82" charset="0"/>
              </a:rPr>
              <a:t>: </a:t>
            </a:r>
            <a:r>
              <a:rPr lang="en-US" dirty="0" smtClean="0">
                <a:latin typeface="Algerian" pitchFamily="82" charset="0"/>
              </a:rPr>
              <a:t>New South Wales (NSW), Queensland (QLD), South Australia (SA), Tasmania (TAS), Victoria (VIC) and Western Australia (WA)—and two major mainland territories—the Australian Capital Territory (ACT) and the Northern Territory (NT). </a:t>
            </a:r>
            <a:r>
              <a:rPr lang="el-GR" b="1" i="1" dirty="0" smtClean="0"/>
              <a:t> </a:t>
            </a:r>
            <a:endParaRPr lang="el-GR" b="1" i="1" dirty="0"/>
          </a:p>
        </p:txBody>
      </p:sp>
    </p:spTree>
  </p:cSld>
  <p:clrMapOvr>
    <a:masterClrMapping/>
  </p:clrMapOvr>
  <p:transition spd="med" advClick="0" advTm="1000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75656" y="704088"/>
            <a:ext cx="7211144" cy="1143000"/>
          </a:xfrm>
        </p:spPr>
        <p:txBody>
          <a:bodyPr/>
          <a:lstStyle/>
          <a:p>
            <a:r>
              <a:rPr lang="it-IT" sz="4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AUSTRALIAN FLAG</a:t>
            </a:r>
            <a:endParaRPr lang="it-IT" dirty="0"/>
          </a:p>
        </p:txBody>
      </p:sp>
      <p:pic>
        <p:nvPicPr>
          <p:cNvPr id="6" name="Segnaposto contenuto 5" descr="index.jpg"/>
          <p:cNvPicPr>
            <a:picLocks noGrp="1" noChangeAspect="1"/>
          </p:cNvPicPr>
          <p:nvPr>
            <p:ph idx="1"/>
          </p:nvPr>
        </p:nvPicPr>
        <p:blipFill>
          <a:blip r:embed="rId2" cstate="print"/>
          <a:stretch>
            <a:fillRect/>
          </a:stretch>
        </p:blipFill>
        <p:spPr>
          <a:xfrm>
            <a:off x="2555776" y="1988840"/>
            <a:ext cx="3744416" cy="2736304"/>
          </a:xfrm>
        </p:spPr>
      </p:pic>
      <p:sp>
        <p:nvSpPr>
          <p:cNvPr id="8" name="CasellaDiTesto 7"/>
          <p:cNvSpPr txBox="1"/>
          <p:nvPr/>
        </p:nvSpPr>
        <p:spPr>
          <a:xfrm>
            <a:off x="539552" y="5373216"/>
            <a:ext cx="7848872" cy="1200329"/>
          </a:xfrm>
          <a:prstGeom prst="rect">
            <a:avLst/>
          </a:prstGeom>
          <a:noFill/>
        </p:spPr>
        <p:txBody>
          <a:bodyPr wrap="square" rtlCol="0">
            <a:spAutoFit/>
          </a:bodyPr>
          <a:lstStyle/>
          <a:p>
            <a:pPr algn="just"/>
            <a:r>
              <a:rPr lang="en-US" dirty="0" smtClean="0">
                <a:latin typeface="Algerian" pitchFamily="82" charset="0"/>
              </a:rPr>
              <a:t>The Australian flag is red, white and blue. On the flag you can see a small “union Jack”  and six stars. Five of the stars are small . They represent the constellation of the southern cross. The big star represents </a:t>
            </a:r>
            <a:r>
              <a:rPr lang="en-US" dirty="0" err="1" smtClean="0">
                <a:latin typeface="Algerian" pitchFamily="82" charset="0"/>
              </a:rPr>
              <a:t>australia</a:t>
            </a:r>
            <a:r>
              <a:rPr lang="en-US" dirty="0" smtClean="0">
                <a:latin typeface="Algerian" pitchFamily="82" charset="0"/>
              </a:rPr>
              <a:t>.</a:t>
            </a:r>
            <a:endParaRPr lang="it-IT" dirty="0"/>
          </a:p>
        </p:txBody>
      </p:sp>
    </p:spTree>
  </p:cSld>
  <p:clrMapOvr>
    <a:masterClrMapping/>
  </p:clrMapOvr>
  <p:transition spd="med" advClick="0" advTm="10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76672"/>
            <a:ext cx="8435280" cy="1080120"/>
          </a:xfrm>
        </p:spPr>
        <p:txBody>
          <a:bodyPr>
            <a:normAutofit fontScale="90000"/>
          </a:bodyPr>
          <a:lstStyle/>
          <a:p>
            <a:r>
              <a:rPr lang="it-IT" sz="54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AUSTRALIAN COAT OF ARMS</a:t>
            </a:r>
            <a:endParaRPr lang="it-IT" dirty="0"/>
          </a:p>
        </p:txBody>
      </p:sp>
      <p:pic>
        <p:nvPicPr>
          <p:cNvPr id="4" name="Segnaposto contenuto 3" descr="Australian_Coat_of_Arms.png"/>
          <p:cNvPicPr>
            <a:picLocks noGrp="1" noChangeAspect="1"/>
          </p:cNvPicPr>
          <p:nvPr>
            <p:ph idx="1"/>
          </p:nvPr>
        </p:nvPicPr>
        <p:blipFill>
          <a:blip r:embed="rId2" cstate="print"/>
          <a:stretch>
            <a:fillRect/>
          </a:stretch>
        </p:blipFill>
        <p:spPr>
          <a:xfrm>
            <a:off x="1691680" y="1412776"/>
            <a:ext cx="5508766" cy="4250418"/>
          </a:xfrm>
        </p:spPr>
      </p:pic>
      <p:sp>
        <p:nvSpPr>
          <p:cNvPr id="6" name="CasellaDiTesto 5"/>
          <p:cNvSpPr txBox="1"/>
          <p:nvPr/>
        </p:nvSpPr>
        <p:spPr>
          <a:xfrm>
            <a:off x="395536" y="5373216"/>
            <a:ext cx="8568952" cy="1754326"/>
          </a:xfrm>
          <a:prstGeom prst="rect">
            <a:avLst/>
          </a:prstGeom>
          <a:noFill/>
        </p:spPr>
        <p:txBody>
          <a:bodyPr wrap="square" rtlCol="0">
            <a:spAutoFit/>
          </a:bodyPr>
          <a:lstStyle/>
          <a:p>
            <a:pPr algn="just"/>
            <a:r>
              <a:rPr lang="en-US" dirty="0" smtClean="0">
                <a:latin typeface="Algerian" pitchFamily="82" charset="0"/>
              </a:rPr>
              <a:t>The NATIONAL COAT OF ARMs CONSISTS OF A SHIELD DIVIDED INTO SIX SECTIONS. You can see an emu on the coat of arms. It is a big </a:t>
            </a:r>
            <a:r>
              <a:rPr lang="en-US" dirty="0" err="1" smtClean="0">
                <a:latin typeface="Algerian" pitchFamily="82" charset="0"/>
              </a:rPr>
              <a:t>australian</a:t>
            </a:r>
            <a:r>
              <a:rPr lang="en-US" dirty="0" smtClean="0">
                <a:latin typeface="Algerian" pitchFamily="82" charset="0"/>
              </a:rPr>
              <a:t>  bird. It can’t fly. The emu and  the kangaroo are off  branches of the golden wattle. The wattle is </a:t>
            </a:r>
            <a:r>
              <a:rPr lang="en-US" dirty="0" err="1" smtClean="0">
                <a:latin typeface="Algerian" pitchFamily="82" charset="0"/>
              </a:rPr>
              <a:t>australia’s</a:t>
            </a:r>
            <a:r>
              <a:rPr lang="en-US" dirty="0" smtClean="0">
                <a:latin typeface="Algerian" pitchFamily="82" charset="0"/>
              </a:rPr>
              <a:t> floral emblem.</a:t>
            </a:r>
          </a:p>
          <a:p>
            <a:endParaRPr lang="it-IT" dirty="0"/>
          </a:p>
        </p:txBody>
      </p:sp>
    </p:spTree>
  </p:cSld>
  <p:clrMapOvr>
    <a:masterClrMapping/>
  </p:clrMapOvr>
  <p:transition spd="med" advClick="0" advTm="10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1840" y="0"/>
            <a:ext cx="3168352" cy="1368152"/>
          </a:xfrm>
        </p:spPr>
        <p:txBody>
          <a:bodyPr>
            <a:normAutofit/>
          </a:bodyPr>
          <a:lstStyle/>
          <a:p>
            <a:r>
              <a:rPr lang="en-US" dirty="0" smtClean="0"/>
              <a:t>CANBERRA</a:t>
            </a:r>
            <a:endParaRPr lang="it-IT" dirty="0"/>
          </a:p>
        </p:txBody>
      </p:sp>
      <p:pic>
        <p:nvPicPr>
          <p:cNvPr id="4" name="Segnaposto contenuto 3" descr="Parliament_House,_Canberra,_Pano_jjron_25.9.2008-edit1.jpg"/>
          <p:cNvPicPr>
            <a:picLocks noGrp="1" noChangeAspect="1"/>
          </p:cNvPicPr>
          <p:nvPr>
            <p:ph idx="1"/>
          </p:nvPr>
        </p:nvPicPr>
        <p:blipFill>
          <a:blip r:embed="rId2" cstate="print"/>
          <a:stretch>
            <a:fillRect/>
          </a:stretch>
        </p:blipFill>
        <p:spPr>
          <a:xfrm>
            <a:off x="539552" y="1340768"/>
            <a:ext cx="7800136" cy="2232247"/>
          </a:xfrm>
        </p:spPr>
      </p:pic>
      <p:sp>
        <p:nvSpPr>
          <p:cNvPr id="6" name="CasellaDiTesto 5"/>
          <p:cNvSpPr txBox="1"/>
          <p:nvPr/>
        </p:nvSpPr>
        <p:spPr>
          <a:xfrm>
            <a:off x="323528" y="3717032"/>
            <a:ext cx="8496944" cy="1200329"/>
          </a:xfrm>
          <a:prstGeom prst="rect">
            <a:avLst/>
          </a:prstGeom>
          <a:noFill/>
        </p:spPr>
        <p:txBody>
          <a:bodyPr wrap="square" rtlCol="0">
            <a:spAutoFit/>
          </a:bodyPr>
          <a:lstStyle/>
          <a:p>
            <a:r>
              <a:rPr lang="en-US" dirty="0" smtClean="0">
                <a:latin typeface="Algerian" pitchFamily="82" charset="0"/>
              </a:rPr>
              <a:t>This IS The house of Parliament in </a:t>
            </a:r>
            <a:r>
              <a:rPr lang="en-US" dirty="0" err="1" smtClean="0">
                <a:latin typeface="Algerian" pitchFamily="82" charset="0"/>
              </a:rPr>
              <a:t>canberra</a:t>
            </a:r>
            <a:r>
              <a:rPr lang="en-US" dirty="0" smtClean="0">
                <a:latin typeface="Algerian" pitchFamily="82" charset="0"/>
              </a:rPr>
              <a:t>.</a:t>
            </a:r>
          </a:p>
          <a:p>
            <a:r>
              <a:rPr lang="en-US" dirty="0" smtClean="0">
                <a:latin typeface="Algerian" pitchFamily="82" charset="0"/>
              </a:rPr>
              <a:t>Canberra is an aboriginal word, Which means “meeting place”.</a:t>
            </a:r>
          </a:p>
          <a:p>
            <a:r>
              <a:rPr lang="en-US" dirty="0" smtClean="0">
                <a:latin typeface="Algerian" pitchFamily="82" charset="0"/>
              </a:rPr>
              <a:t>You can also see the national library, the national gallery and the academy of science there.</a:t>
            </a:r>
            <a:endParaRPr lang="it-IT" dirty="0"/>
          </a:p>
        </p:txBody>
      </p:sp>
      <p:pic>
        <p:nvPicPr>
          <p:cNvPr id="7" name="Immagine 6" descr="index.jpg"/>
          <p:cNvPicPr>
            <a:picLocks noChangeAspect="1"/>
          </p:cNvPicPr>
          <p:nvPr/>
        </p:nvPicPr>
        <p:blipFill>
          <a:blip r:embed="rId3" cstate="print"/>
          <a:stretch>
            <a:fillRect/>
          </a:stretch>
        </p:blipFill>
        <p:spPr>
          <a:xfrm>
            <a:off x="6084168" y="5085184"/>
            <a:ext cx="2197917" cy="1268760"/>
          </a:xfrm>
          <a:prstGeom prst="rect">
            <a:avLst/>
          </a:prstGeom>
        </p:spPr>
      </p:pic>
      <p:pic>
        <p:nvPicPr>
          <p:cNvPr id="8" name="Immagine 7" descr="23778-004-216FED8F.jpg"/>
          <p:cNvPicPr>
            <a:picLocks noChangeAspect="1"/>
          </p:cNvPicPr>
          <p:nvPr/>
        </p:nvPicPr>
        <p:blipFill>
          <a:blip r:embed="rId4" cstate="print"/>
          <a:stretch>
            <a:fillRect/>
          </a:stretch>
        </p:blipFill>
        <p:spPr>
          <a:xfrm>
            <a:off x="755576" y="5085184"/>
            <a:ext cx="2232248" cy="1197898"/>
          </a:xfrm>
          <a:prstGeom prst="rect">
            <a:avLst/>
          </a:prstGeom>
        </p:spPr>
      </p:pic>
      <p:pic>
        <p:nvPicPr>
          <p:cNvPr id="9" name="Immagine 8" descr="Brett_Boardman_front-day.jpg"/>
          <p:cNvPicPr>
            <a:picLocks noChangeAspect="1"/>
          </p:cNvPicPr>
          <p:nvPr/>
        </p:nvPicPr>
        <p:blipFill>
          <a:blip r:embed="rId5" cstate="print"/>
          <a:stretch>
            <a:fillRect/>
          </a:stretch>
        </p:blipFill>
        <p:spPr>
          <a:xfrm>
            <a:off x="3563888" y="5085184"/>
            <a:ext cx="1944216" cy="1426967"/>
          </a:xfrm>
          <a:prstGeom prst="rect">
            <a:avLst/>
          </a:prstGeom>
        </p:spPr>
      </p:pic>
    </p:spTree>
  </p:cSld>
  <p:clrMapOvr>
    <a:masterClrMapping/>
  </p:clrMapOvr>
  <p:transition spd="med" advClick="0" advTm="1000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SIDNEY, BRISBANE, ADELAIDE</a:t>
            </a:r>
            <a:endParaRPr lang="it-IT" dirty="0"/>
          </a:p>
        </p:txBody>
      </p:sp>
      <p:sp>
        <p:nvSpPr>
          <p:cNvPr id="3" name="Segnaposto contenuto 2"/>
          <p:cNvSpPr>
            <a:spLocks noGrp="1"/>
          </p:cNvSpPr>
          <p:nvPr>
            <p:ph idx="1"/>
          </p:nvPr>
        </p:nvSpPr>
        <p:spPr>
          <a:xfrm>
            <a:off x="251520" y="2060848"/>
            <a:ext cx="5976664" cy="1296144"/>
          </a:xfrm>
        </p:spPr>
        <p:txBody>
          <a:bodyPr>
            <a:normAutofit fontScale="55000" lnSpcReduction="20000"/>
          </a:bodyPr>
          <a:lstStyle/>
          <a:p>
            <a:pPr algn="just">
              <a:buNone/>
            </a:pPr>
            <a:r>
              <a:rPr lang="en-US" dirty="0" smtClean="0"/>
              <a:t>      </a:t>
            </a:r>
            <a:r>
              <a:rPr lang="en-US" sz="2100" dirty="0" smtClean="0">
                <a:latin typeface="Algerian" pitchFamily="82" charset="0"/>
              </a:rPr>
              <a:t>New South Wales, of which Sydney is the capital, was the site of Captain James Cook’s original landing in Australia, and the place where the first European settlement was established in 1788.  Australia’s biggest city, Sydney has approximately 4.4 million people and is built around one of the world’s most spectacular natural </a:t>
            </a:r>
            <a:r>
              <a:rPr lang="en-US" sz="2100" dirty="0" err="1" smtClean="0">
                <a:latin typeface="Algerian" pitchFamily="82" charset="0"/>
              </a:rPr>
              <a:t>harbours</a:t>
            </a:r>
            <a:r>
              <a:rPr lang="en-US" sz="2100" dirty="0" smtClean="0">
                <a:latin typeface="Algerian" pitchFamily="82" charset="0"/>
              </a:rPr>
              <a:t>. In Sydney there are: Opera House, </a:t>
            </a:r>
            <a:r>
              <a:rPr lang="en-US" sz="2100" dirty="0" err="1" smtClean="0">
                <a:latin typeface="Algerian" pitchFamily="82" charset="0"/>
              </a:rPr>
              <a:t>Harbour</a:t>
            </a:r>
            <a:r>
              <a:rPr lang="en-US" sz="2100" dirty="0" smtClean="0">
                <a:latin typeface="Algerian" pitchFamily="82" charset="0"/>
              </a:rPr>
              <a:t> Bridge, the historic Rocks area, and excellent beaches and national parks.</a:t>
            </a:r>
          </a:p>
          <a:p>
            <a:pPr algn="just"/>
            <a:endParaRPr lang="en-US" sz="2100" dirty="0" smtClean="0">
              <a:latin typeface="Algerian" pitchFamily="82" charset="0"/>
            </a:endParaRPr>
          </a:p>
        </p:txBody>
      </p:sp>
      <p:pic>
        <p:nvPicPr>
          <p:cNvPr id="1026" name="Picture 2" descr="C:\Users\Alessandro\Desktop\australia\explore-cities-brisbane-hl_v2.jpg"/>
          <p:cNvPicPr>
            <a:picLocks noChangeAspect="1" noChangeArrowheads="1"/>
          </p:cNvPicPr>
          <p:nvPr/>
        </p:nvPicPr>
        <p:blipFill>
          <a:blip r:embed="rId2" cstate="print"/>
          <a:srcRect/>
          <a:stretch>
            <a:fillRect/>
          </a:stretch>
        </p:blipFill>
        <p:spPr bwMode="auto">
          <a:xfrm>
            <a:off x="251520" y="3356992"/>
            <a:ext cx="2103120" cy="1798320"/>
          </a:xfrm>
          <a:prstGeom prst="rect">
            <a:avLst/>
          </a:prstGeom>
          <a:noFill/>
        </p:spPr>
      </p:pic>
      <p:pic>
        <p:nvPicPr>
          <p:cNvPr id="1028" name="Picture 4" descr="Sydney"/>
          <p:cNvPicPr>
            <a:picLocks noChangeAspect="1" noChangeArrowheads="1"/>
          </p:cNvPicPr>
          <p:nvPr/>
        </p:nvPicPr>
        <p:blipFill>
          <a:blip r:embed="rId3" cstate="print"/>
          <a:srcRect/>
          <a:stretch>
            <a:fillRect/>
          </a:stretch>
        </p:blipFill>
        <p:spPr bwMode="auto">
          <a:xfrm>
            <a:off x="6474720" y="1916833"/>
            <a:ext cx="2273743" cy="1944216"/>
          </a:xfrm>
          <a:prstGeom prst="rect">
            <a:avLst/>
          </a:prstGeom>
          <a:noFill/>
        </p:spPr>
      </p:pic>
      <p:sp>
        <p:nvSpPr>
          <p:cNvPr id="6" name="CasellaDiTesto 5"/>
          <p:cNvSpPr txBox="1"/>
          <p:nvPr/>
        </p:nvSpPr>
        <p:spPr>
          <a:xfrm>
            <a:off x="2555776" y="3933057"/>
            <a:ext cx="6120680" cy="1200329"/>
          </a:xfrm>
          <a:prstGeom prst="rect">
            <a:avLst/>
          </a:prstGeom>
          <a:noFill/>
        </p:spPr>
        <p:txBody>
          <a:bodyPr wrap="square" rtlCol="0">
            <a:spAutoFit/>
          </a:bodyPr>
          <a:lstStyle/>
          <a:p>
            <a:pPr algn="just"/>
            <a:r>
              <a:rPr lang="en-US" dirty="0" err="1" smtClean="0">
                <a:latin typeface="Algerian" pitchFamily="82" charset="0"/>
              </a:rPr>
              <a:t>brisbane</a:t>
            </a:r>
            <a:r>
              <a:rPr lang="en-US" dirty="0" smtClean="0">
                <a:latin typeface="Algerian" pitchFamily="82" charset="0"/>
              </a:rPr>
              <a:t> IS A BIG CITY AND A SEAPORT IN EASTERN AUSTRALIAN. BRISBANE RIVER FLOWS THROUGH BRISBANE. THE CITY IS SITUATED ON BOTH BANKS OF THE RIVER. IT’S AUSTRALIA’S BUSIEST RIVER PORT.</a:t>
            </a:r>
            <a:endParaRPr lang="it-IT" dirty="0"/>
          </a:p>
        </p:txBody>
      </p:sp>
      <p:pic>
        <p:nvPicPr>
          <p:cNvPr id="1030" name="Picture 6" descr="http://www.adelaide.edu.au/adelaidean/image5913/cathedral.jpg?full=1;iid=5913"/>
          <p:cNvPicPr>
            <a:picLocks noChangeAspect="1" noChangeArrowheads="1"/>
          </p:cNvPicPr>
          <p:nvPr/>
        </p:nvPicPr>
        <p:blipFill>
          <a:blip r:embed="rId4" cstate="print"/>
          <a:srcRect/>
          <a:stretch>
            <a:fillRect/>
          </a:stretch>
        </p:blipFill>
        <p:spPr bwMode="auto">
          <a:xfrm>
            <a:off x="179512" y="5229200"/>
            <a:ext cx="2016224" cy="1484674"/>
          </a:xfrm>
          <a:prstGeom prst="rect">
            <a:avLst/>
          </a:prstGeom>
          <a:noFill/>
        </p:spPr>
      </p:pic>
      <p:sp>
        <p:nvSpPr>
          <p:cNvPr id="10" name="CasellaDiTesto 9"/>
          <p:cNvSpPr txBox="1"/>
          <p:nvPr/>
        </p:nvSpPr>
        <p:spPr>
          <a:xfrm>
            <a:off x="2339752" y="5373217"/>
            <a:ext cx="6480720" cy="1200329"/>
          </a:xfrm>
          <a:prstGeom prst="rect">
            <a:avLst/>
          </a:prstGeom>
          <a:noFill/>
        </p:spPr>
        <p:txBody>
          <a:bodyPr wrap="square" rtlCol="0">
            <a:spAutoFit/>
          </a:bodyPr>
          <a:lstStyle/>
          <a:p>
            <a:r>
              <a:rPr lang="en-US" dirty="0" smtClean="0">
                <a:latin typeface="Algerian" pitchFamily="82" charset="0"/>
              </a:rPr>
              <a:t>THIS IS St peter’s cathedral  in </a:t>
            </a:r>
            <a:r>
              <a:rPr lang="en-US" dirty="0" err="1" smtClean="0">
                <a:latin typeface="Algerian" pitchFamily="82" charset="0"/>
              </a:rPr>
              <a:t>adelaide</a:t>
            </a:r>
            <a:r>
              <a:rPr lang="en-US" dirty="0" smtClean="0">
                <a:latin typeface="Algerian" pitchFamily="82" charset="0"/>
              </a:rPr>
              <a:t>. It is called the ”city of churches” because there are many churches there.  There are also many nice buildings and parks.</a:t>
            </a:r>
            <a:endParaRPr lang="it-IT" dirty="0"/>
          </a:p>
        </p:txBody>
      </p:sp>
    </p:spTree>
  </p:cSld>
  <p:clrMapOvr>
    <a:masterClrMapping/>
  </p:clrMapOvr>
  <p:transition spd="med" advClick="0" advTm="10000">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1614</Words>
  <Application>Microsoft Office PowerPoint</Application>
  <PresentationFormat>Presentazione su schermo (4:3)</PresentationFormat>
  <Paragraphs>96</Paragraphs>
  <Slides>23</Slides>
  <Notes>2</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Equinozio</vt:lpstr>
      <vt:lpstr>WE ARE GOING TO AUSTRALIA WHERE  WE’LL MEET ITS NATIONAL FOOTBALL TEAM, TOGETHER WITH TEDDY </vt:lpstr>
      <vt:lpstr>                 </vt:lpstr>
      <vt:lpstr>AUSTRALIA </vt:lpstr>
      <vt:lpstr>AUSTRALIA ON THE MAP</vt:lpstr>
      <vt:lpstr>STATES AND TERRITORIES</vt:lpstr>
      <vt:lpstr>THE AUSTRALIAN FLAG</vt:lpstr>
      <vt:lpstr>THE AUSTRALIAN COAT OF ARMS</vt:lpstr>
      <vt:lpstr>CANBERRA</vt:lpstr>
      <vt:lpstr>SIDNEY, BRISBANE, ADELAIDE</vt:lpstr>
      <vt:lpstr>  WEATHER AND CLIMATE </vt:lpstr>
      <vt:lpstr>PLANTS IN AUSTRALIA  </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Alessandro</dc:creator>
  <cp:lastModifiedBy>Stefania</cp:lastModifiedBy>
  <cp:revision>184</cp:revision>
  <dcterms:created xsi:type="dcterms:W3CDTF">2014-06-02T07:54:19Z</dcterms:created>
  <dcterms:modified xsi:type="dcterms:W3CDTF">2014-06-11T14:41:55Z</dcterms:modified>
</cp:coreProperties>
</file>