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73" r:id="rId10"/>
    <p:sldId id="272" r:id="rId11"/>
    <p:sldId id="276" r:id="rId12"/>
    <p:sldId id="277" r:id="rId13"/>
    <p:sldId id="274" r:id="rId14"/>
    <p:sldId id="275" r:id="rId15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09" autoAdjust="0"/>
  </p:normalViewPr>
  <p:slideViewPr>
    <p:cSldViewPr>
      <p:cViewPr>
        <p:scale>
          <a:sx n="60" d="100"/>
          <a:sy n="60" d="100"/>
        </p:scale>
        <p:origin x="-1656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0DD20-CD91-4276-BB2D-8AAC0F378CF9}" type="datetimeFigureOut">
              <a:rPr lang="pt-PT" smtClean="0"/>
              <a:t>13-06-2014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24BDF-5EA4-4C35-A339-FE55D62A748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4633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24BDF-5EA4-4C35-A339-FE55D62A748E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8841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D717-F412-4762-A923-E8E4E44A0269}" type="datetimeFigureOut">
              <a:rPr lang="pt-PT" smtClean="0"/>
              <a:t>13-06-2014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D002-8337-4087-8973-CBDE9F0096A3}" type="slidenum">
              <a:rPr lang="pt-PT" smtClean="0"/>
              <a:t>‹nº›</a:t>
            </a:fld>
            <a:endParaRPr lang="pt-P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D717-F412-4762-A923-E8E4E44A0269}" type="datetimeFigureOut">
              <a:rPr lang="pt-PT" smtClean="0"/>
              <a:t>13-06-2014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D002-8337-4087-8973-CBDE9F0096A3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D717-F412-4762-A923-E8E4E44A0269}" type="datetimeFigureOut">
              <a:rPr lang="pt-PT" smtClean="0"/>
              <a:t>13-06-2014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D002-8337-4087-8973-CBDE9F0096A3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D717-F412-4762-A923-E8E4E44A0269}" type="datetimeFigureOut">
              <a:rPr lang="pt-PT" smtClean="0"/>
              <a:t>13-06-2014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D002-8337-4087-8973-CBDE9F0096A3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D717-F412-4762-A923-E8E4E44A0269}" type="datetimeFigureOut">
              <a:rPr lang="pt-PT" smtClean="0"/>
              <a:t>13-06-2014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D002-8337-4087-8973-CBDE9F0096A3}" type="slidenum">
              <a:rPr lang="pt-PT" smtClean="0"/>
              <a:t>‹nº›</a:t>
            </a:fld>
            <a:endParaRPr lang="pt-P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D717-F412-4762-A923-E8E4E44A0269}" type="datetimeFigureOut">
              <a:rPr lang="pt-PT" smtClean="0"/>
              <a:t>13-06-2014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D002-8337-4087-8973-CBDE9F0096A3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D717-F412-4762-A923-E8E4E44A0269}" type="datetimeFigureOut">
              <a:rPr lang="pt-PT" smtClean="0"/>
              <a:t>13-06-2014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D002-8337-4087-8973-CBDE9F0096A3}" type="slidenum">
              <a:rPr lang="pt-PT" smtClean="0"/>
              <a:t>‹nº›</a:t>
            </a:fld>
            <a:endParaRPr lang="pt-P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D717-F412-4762-A923-E8E4E44A0269}" type="datetimeFigureOut">
              <a:rPr lang="pt-PT" smtClean="0"/>
              <a:t>13-06-2014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D002-8337-4087-8973-CBDE9F0096A3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D717-F412-4762-A923-E8E4E44A0269}" type="datetimeFigureOut">
              <a:rPr lang="pt-PT" smtClean="0"/>
              <a:t>13-06-2014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D002-8337-4087-8973-CBDE9F0096A3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D717-F412-4762-A923-E8E4E44A0269}" type="datetimeFigureOut">
              <a:rPr lang="pt-PT" smtClean="0"/>
              <a:t>13-06-2014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D002-8337-4087-8973-CBDE9F0096A3}" type="slidenum">
              <a:rPr lang="pt-PT" smtClean="0"/>
              <a:t>‹nº›</a:t>
            </a:fld>
            <a:endParaRPr lang="pt-P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D717-F412-4762-A923-E8E4E44A0269}" type="datetimeFigureOut">
              <a:rPr lang="pt-PT" smtClean="0"/>
              <a:t>13-06-2014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D002-8337-4087-8973-CBDE9F0096A3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6EA1D717-F412-4762-A923-E8E4E44A0269}" type="datetimeFigureOut">
              <a:rPr lang="pt-PT" smtClean="0"/>
              <a:t>13-06-2014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62B9D002-8337-4087-8973-CBDE9F0096A3}" type="slidenum">
              <a:rPr lang="pt-PT" smtClean="0"/>
              <a:t>‹nº›</a:t>
            </a:fld>
            <a:endParaRPr lang="pt-P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hyperlink" Target="http://upload.wikimedia.org/wikipedia/commons/2/24/Bottles_of_tawny_Port_wine_in_Lisbon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hyperlink" Target="http://upload.wikimedia.org/wikipedia/commons/2/2b/MargaretCafe_PasteisDeNata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pt/url?sa=i&amp;rct=j&amp;q=&amp;esrc=s&amp;source=images&amp;cd=&amp;cad=rja&amp;uact=8&amp;docid=vvZFB6TOPAdiOM&amp;tbnid=-grt7V2ExCOPQM:&amp;ved=0CAYQjRw&amp;url=http://imoveis.mitula.pt/alugar-manteigas&amp;ei=v1QoU_-zHujX0QXJpYGoAw&amp;bvm=bv.62922401,d.bGQ&amp;psig=AFQjCNGFKlerRdWdVund1DWOiXy5Y398Ww&amp;ust=1395238454601339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3/35/Alentejo_oak_on_wheat_field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upload.wikimedia.org/wikipedia/commons/7/7a/2010-08-09_Ponta_do_Pico_01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upload.wikimedia.org/wikipedia/commons/3/3c/Map_of_the_portuguese_language_in_the_world.svg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pt/url?sa=i&amp;rct=j&amp;q=&amp;esrc=s&amp;source=images&amp;cd=&amp;cad=rja&amp;uact=8&amp;docid=dIinV_Xrn624mM&amp;tbnid=XaBSKW3-ItFBpM:&amp;ved=0CAYQjRw&amp;url=http://www.cafeportugal.net/pages/dossier_artigo.aspx?id%3D5691&amp;ei=U2EoU5CHNJHA7AbzzoHgCQ&amp;bvm=bv.62922401,d.bGQ&amp;psig=AFQjCNGdTQDclmTvkqcJ0RfuZO31r6G9Rg&amp;ust=1395241576781706" TargetMode="External"/><Relationship Id="rId5" Type="http://schemas.openxmlformats.org/officeDocument/2006/relationships/image" Target="../media/image18.jpeg"/><Relationship Id="rId4" Type="http://schemas.openxmlformats.org/officeDocument/2006/relationships/hyperlink" Target="http://www.google.pt/url?sa=i&amp;rct=j&amp;q=&amp;esrc=s&amp;source=images&amp;cd=&amp;cad=rja&amp;uact=8&amp;docid=N_GaLunxatcv-M&amp;tbnid=9Es4FF07BtOWtM:&amp;ved=0CAYQjRw&amp;url=http://boasnoticias.sapo.pt/noticias_Artista-t%C3%A1rtara-inspirada-pelos-azulejos-portugueses_15296.html&amp;ei=DWEoU8-UF6qg7Aa044GoDw&amp;bvm=bv.62922401,d.bGQ&amp;psig=AFQjCNGdTQDclmTvkqcJ0RfuZO31r6G9Rg&amp;ust=139524157678170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0"/>
            <a:ext cx="10281441" cy="685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405" y="4581128"/>
            <a:ext cx="2152027" cy="2129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-252536" y="260648"/>
            <a:ext cx="104470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8000" dirty="0" smtClean="0">
                <a:solidFill>
                  <a:srgbClr val="FFC000"/>
                </a:solidFill>
                <a:latin typeface="Goudy Stout" panose="0202090407030B020401" pitchFamily="18" charset="0"/>
              </a:rPr>
              <a:t>Portugal</a:t>
            </a:r>
            <a:endParaRPr lang="pt-PT" sz="1400" dirty="0">
              <a:solidFill>
                <a:srgbClr val="FFC000"/>
              </a:solidFill>
              <a:latin typeface="Goudy Stout" panose="0202090407030B020401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043608" y="5937891"/>
            <a:ext cx="648472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dirty="0">
                <a:solidFill>
                  <a:schemeClr val="bg1"/>
                </a:solidFill>
                <a:latin typeface="Forte" panose="03060902040502070203" pitchFamily="66" charset="0"/>
              </a:rPr>
              <a:t>2014 FIFA </a:t>
            </a:r>
            <a:r>
              <a:rPr lang="pt-PT" sz="4000" dirty="0" err="1">
                <a:solidFill>
                  <a:schemeClr val="bg1"/>
                </a:solidFill>
                <a:latin typeface="Forte" panose="03060902040502070203" pitchFamily="66" charset="0"/>
              </a:rPr>
              <a:t>World</a:t>
            </a:r>
            <a:r>
              <a:rPr lang="pt-PT" sz="4000" dirty="0">
                <a:solidFill>
                  <a:schemeClr val="bg1"/>
                </a:solidFill>
                <a:latin typeface="Forte" panose="03060902040502070203" pitchFamily="66" charset="0"/>
              </a:rPr>
              <a:t> Cup </a:t>
            </a:r>
            <a:r>
              <a:rPr lang="pt-PT" sz="4000" dirty="0" err="1">
                <a:solidFill>
                  <a:schemeClr val="bg1"/>
                </a:solidFill>
                <a:latin typeface="Forte" panose="03060902040502070203" pitchFamily="66" charset="0"/>
              </a:rPr>
              <a:t>Brazil</a:t>
            </a:r>
            <a:endParaRPr lang="pt-PT" sz="4000" dirty="0">
              <a:solidFill>
                <a:schemeClr val="bg1"/>
              </a:solidFill>
              <a:latin typeface="Forte" panose="03060902040502070203" pitchFamily="66" charset="0"/>
            </a:endParaRP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3944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-20538"/>
            <a:ext cx="799288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CUISINE</a:t>
            </a:r>
            <a:endParaRPr lang="cs-CZ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194" name="Picture 2" descr="File:Bottles of tawny Port wine in Lisb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548679"/>
            <a:ext cx="3492388" cy="261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le:MargaretCafe PasteisDeNat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53" y="3656931"/>
            <a:ext cx="3197721" cy="213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87660" y="5787413"/>
            <a:ext cx="3710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pt-BR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astel </a:t>
            </a:r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pt-BR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ata 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(custard tart)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39678" y="3217557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Porto </a:t>
            </a:r>
            <a:r>
              <a:rPr lang="cs-CZ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Wine</a:t>
            </a: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571" y="3495876"/>
            <a:ext cx="316835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156176" y="5844706"/>
            <a:ext cx="149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Sea</a:t>
            </a:r>
            <a:r>
              <a:rPr lang="pt-PT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PT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Food</a:t>
            </a:r>
            <a:endParaRPr lang="pt-PT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663" y="539679"/>
            <a:ext cx="3853260" cy="215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151928" y="2722265"/>
            <a:ext cx="499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Cheeses</a:t>
            </a:r>
            <a:r>
              <a:rPr lang="pt-PT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pt-PT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Sausages</a:t>
            </a:r>
            <a:r>
              <a:rPr lang="pt-PT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pt-PT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Bread</a:t>
            </a:r>
            <a:r>
              <a:rPr lang="pt-PT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PT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pt-PT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PT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Olives</a:t>
            </a:r>
            <a:endParaRPr lang="pt-PT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37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0"/>
            <a:ext cx="3368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INTERESTING PLACES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9175"/>
            <a:ext cx="3456384" cy="2399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328" y="3550612"/>
            <a:ext cx="5047887" cy="280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90209"/>
            <a:ext cx="3330003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2116"/>
            <a:ext cx="3320333" cy="2489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15593" y="3005702"/>
            <a:ext cx="3108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Douro </a:t>
            </a:r>
            <a:r>
              <a:rPr lang="pt-PT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pt-PT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iver</a:t>
            </a:r>
            <a:r>
              <a:rPr lang="pt-PT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PT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pt-PT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Oporto</a:t>
            </a:r>
            <a:r>
              <a:rPr lang="pt-PT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941851" y="3038317"/>
            <a:ext cx="3176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</a:t>
            </a:r>
            <a:r>
              <a:rPr lang="pt-PT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PT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Palace</a:t>
            </a:r>
            <a:r>
              <a:rPr lang="pt-PT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PT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(Sintra)</a:t>
            </a:r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475656" y="6488668"/>
            <a:ext cx="6548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Belém </a:t>
            </a:r>
            <a:r>
              <a:rPr lang="pt-PT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Tower</a:t>
            </a:r>
            <a:r>
              <a:rPr lang="pt-PT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PT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pt-PT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Jerónimos </a:t>
            </a:r>
            <a:r>
              <a:rPr lang="pt-PT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Monastery</a:t>
            </a:r>
            <a:r>
              <a:rPr lang="pt-PT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PT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pt-PT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Lisbon</a:t>
            </a:r>
            <a:r>
              <a:rPr lang="pt-PT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632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3672408" cy="276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49031"/>
            <a:ext cx="3672408" cy="2751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971600" y="3475560"/>
            <a:ext cx="335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Temple</a:t>
            </a:r>
            <a:r>
              <a:rPr lang="pt-PT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PT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pt-PT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Diana </a:t>
            </a:r>
            <a:r>
              <a:rPr lang="pt-PT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(Évora)</a:t>
            </a:r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652120" y="3514533"/>
            <a:ext cx="240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Monsanto </a:t>
            </a:r>
            <a:r>
              <a:rPr lang="pt-PT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Village</a:t>
            </a:r>
            <a:endParaRPr lang="pt-PT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0" y="3844892"/>
            <a:ext cx="3642924" cy="2438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95536" y="6317845"/>
            <a:ext cx="3842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Peneda-Gerês </a:t>
            </a:r>
            <a:r>
              <a:rPr lang="pt-PT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</a:t>
            </a:r>
            <a:r>
              <a:rPr lang="pt-PT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PT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Park</a:t>
            </a:r>
            <a:endParaRPr lang="pt-PT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814" y="3951914"/>
            <a:ext cx="3486537" cy="2377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225193" y="6336217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Beaches</a:t>
            </a:r>
            <a:endParaRPr lang="pt-PT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56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-243408"/>
            <a:ext cx="799288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PT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pt-PT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SPORT</a:t>
            </a:r>
            <a:endParaRPr lang="cs-CZ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3528" y="618366"/>
            <a:ext cx="8064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Football is the most popular sport in Portugal. 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legendary 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Eusébio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still a major symbol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Portuguese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football history. 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FIFA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 Player of the Year winners 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Luís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Figo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Cristiano Ronaldo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who won 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fifa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"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ballon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d'Or" for 2013, are among the 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numerous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examples of other 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world-class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football 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players born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Portugal.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963730" y="5062492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Cristiano Ronaldo, 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captain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Portugal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football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team.</a:t>
            </a:r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839" y="2931418"/>
            <a:ext cx="2539891" cy="383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62084"/>
            <a:ext cx="2664296" cy="2848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6084893" y="3529004"/>
            <a:ext cx="3059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Eusébio da Silva Ferreira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3670"/>
            <a:ext cx="2170981" cy="2890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65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51520" y="571743"/>
            <a:ext cx="89976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 national team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finished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second in Euro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2004 (held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Portugal), 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reached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third place in the 1966 FIFA World Cup,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reached the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fourth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place in the 2006 FIFA World Cup, their best results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major competitions 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Portugal's home stadium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 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 Stadium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their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coach 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Paulo Bento.</a:t>
            </a:r>
          </a:p>
          <a:p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2463">
            <a:off x="1108447" y="2453853"/>
            <a:ext cx="6329157" cy="40322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822531" y="6315308"/>
            <a:ext cx="2321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Good</a:t>
            </a:r>
            <a:r>
              <a:rPr lang="pt-PT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PT" sz="28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luck</a:t>
            </a:r>
            <a:r>
              <a:rPr lang="pt-PT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  <a:endParaRPr lang="pt-PT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441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403952"/>
            <a:ext cx="7416825" cy="465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763869" y="3645024"/>
            <a:ext cx="7543800" cy="388620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Portugal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situated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south-west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point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includes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Madeira and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Azores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archipelagos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Atlantic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Ocean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pt-PT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329175" y="-57713"/>
            <a:ext cx="2073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GEOGRAPHY </a:t>
            </a:r>
            <a:endParaRPr lang="pt-PT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3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49" y="390390"/>
            <a:ext cx="6893235" cy="451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62072" y="4903501"/>
            <a:ext cx="7598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area of Portugal is 92,212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</a:t>
            </a:r>
            <a:r>
              <a:rPr lang="cs-CZ" sz="20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pt-PT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218 km wide and 561 km long. It has 832 km of Atlantic coast and a 1,215 km border with Spain.</a:t>
            </a: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329175" y="-57713"/>
            <a:ext cx="2073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GEOGRAPHY </a:t>
            </a:r>
            <a:endParaRPr lang="pt-PT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71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0"/>
            <a:ext cx="828092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r>
              <a:rPr lang="cs-CZ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POPULATION</a:t>
            </a:r>
            <a:endParaRPr lang="pt-PT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Portugal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 a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population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about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10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 </a:t>
            </a: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943350" lvl="8" indent="-285750">
              <a:buFont typeface="Arial" panose="020B0604020202020204" pitchFamily="34" charset="0"/>
              <a:buChar char="•"/>
            </a:pPr>
            <a:r>
              <a:rPr lang="pt-PT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population density </a:t>
            </a:r>
            <a:r>
              <a:rPr lang="pt-PT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	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at its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greatest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pt-PT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    	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Lisbon,</a:t>
            </a:r>
            <a:r>
              <a:rPr lang="pt-PT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capital and </a:t>
            </a:r>
            <a:r>
              <a:rPr lang="pt-PT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	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its suburbs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</a:t>
            </a:r>
            <a:r>
              <a:rPr lang="pt-PT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about</a:t>
            </a:r>
            <a:r>
              <a:rPr lang="pt-PT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1.9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people</a:t>
            </a:r>
            <a:r>
              <a:rPr lang="pt-PT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live.</a:t>
            </a:r>
            <a:endParaRPr lang="pt-PT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pt-PT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pt-PT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second largest city </a:t>
            </a:r>
            <a:endParaRPr lang="pt-PT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Portugal </a:t>
            </a:r>
            <a:r>
              <a:rPr lang="pt-PT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Oporto in </a:t>
            </a:r>
            <a:endParaRPr lang="pt-PT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north. 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005" y="3429000"/>
            <a:ext cx="514093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591335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4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47355" y="0"/>
            <a:ext cx="828092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r>
              <a:rPr lang="pt-PT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cs-CZ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cs-CZ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</a:t>
            </a:r>
            <a:r>
              <a:rPr lang="pt-PT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pt-PT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orto</a:t>
            </a:r>
            <a:r>
              <a:rPr lang="pt-PT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Nort</a:t>
            </a:r>
            <a:r>
              <a:rPr lang="pt-PT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 and Beiras region, particularly inland, nearer Spain, the winters are colder, although the temperatures are still mild when compared to the rest of Europe. 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is some snowfall. It </a:t>
            </a:r>
          </a:p>
          <a:p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occurs most in the </a:t>
            </a:r>
            <a:r>
              <a:rPr lang="cs-CZ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Serra da Estrela </a:t>
            </a:r>
          </a:p>
          <a:p>
            <a:r>
              <a:rPr lang="cs-CZ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mountains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find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highest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point in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mainland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Portugal</a:t>
            </a:r>
          </a:p>
          <a:p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(1,991 m) and where it is </a:t>
            </a:r>
            <a:endParaRPr lang="pt-PT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PT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ometimes</a:t>
            </a:r>
            <a:r>
              <a:rPr lang="pt-PT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possible to ski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 </a:t>
            </a:r>
            <a:b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55" y="4149080"/>
            <a:ext cx="5904657" cy="22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imganuncios.mitula.net/manteigas_1_bedroom_house_in_serra_da_estrela_99150038832414814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87" y="1700808"/>
            <a:ext cx="3944865" cy="2957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02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860444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CLIMATE</a:t>
            </a:r>
            <a:endParaRPr lang="cs-CZ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943350" lvl="8" indent="-285750" algn="just">
              <a:buFont typeface="Arial" panose="020B0604020202020204" pitchFamily="34" charset="0"/>
              <a:buChar char="•"/>
            </a:pPr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943350" lvl="8" indent="-285750" algn="just">
              <a:buFont typeface="Arial" panose="020B0604020202020204" pitchFamily="34" charset="0"/>
              <a:buChar char="•"/>
            </a:pPr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943350" lvl="8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summers are hot and dry, especially in the inland areas (Trás-os-Montes in north-eastern Portugal and Alentejo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</a:p>
          <a:p>
            <a:pPr algn="just"/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Temperatures are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slightly </a:t>
            </a:r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lower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coastal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areas, </a:t>
            </a:r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because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pt-P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influence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sea. 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124" name="Picture 4" descr="&#10;Photo:Maurício de Abr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644" y="3068960"/>
            <a:ext cx="5629273" cy="299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ile:Alentejo oak on wheat field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3617"/>
            <a:ext cx="3613560" cy="2710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44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-20538"/>
            <a:ext cx="8424936" cy="904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r>
              <a:rPr lang="pt-PT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Islands</a:t>
            </a:r>
            <a:r>
              <a:rPr lang="pt-PT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cs-CZ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Azores </a:t>
            </a:r>
            <a:r>
              <a:rPr lang="cs-CZ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cs-CZ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Madeira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 in the Azores is influenced by the islands’ latitude and by the Gulf Stream, and temperatures are mild there all year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round.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P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pt-PT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subtropical characteristics              					of the weather in the Madeira 						Archipelago can be explained 						by its geographical position and 					mountainous relief. </a:t>
            </a: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000500" lvl="8" indent="-342900">
              <a:buFont typeface="Arial" panose="020B0604020202020204" pitchFamily="34" charset="0"/>
              <a:buChar char="•"/>
            </a:pPr>
            <a:r>
              <a:rPr lang="pt-PT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  climate in Madeira is </a:t>
            </a:r>
            <a:r>
              <a:rPr lang="pt-PT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	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exceptionally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mild,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pt-PT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average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temperatures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varying</a:t>
            </a:r>
            <a:r>
              <a:rPr lang="pt-PT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between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 ºC in summer and 19 ºC in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winter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000500" lvl="8" indent="-342900">
              <a:buFont typeface="Arial" panose="020B0604020202020204" pitchFamily="34" charset="0"/>
              <a:buChar char="•"/>
            </a:pPr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000500" lvl="8" indent="-342900">
              <a:buFont typeface="Arial" panose="020B0604020202020204" pitchFamily="34" charset="0"/>
              <a:buChar char="•"/>
            </a:pPr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000500" lvl="8" indent="-342900">
              <a:buFont typeface="Arial" panose="020B0604020202020204" pitchFamily="34" charset="0"/>
              <a:buChar char="•"/>
            </a:pPr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000500" lvl="8" indent="-342900">
              <a:buFont typeface="Arial" panose="020B0604020202020204" pitchFamily="34" charset="0"/>
              <a:buChar char="•"/>
            </a:pPr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000500" lvl="8" indent="-342900">
              <a:buFont typeface="Arial" panose="020B0604020202020204" pitchFamily="34" charset="0"/>
              <a:buChar char="•"/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same factors also influence the </a:t>
            </a:r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sea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temperature, which is very pleasant </a:t>
            </a:r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both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winter and summer and ideal for </a:t>
            </a:r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nautical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sports all year round.</a:t>
            </a:r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000500" lvl="8" indent="-342900">
              <a:buFont typeface="Arial" panose="020B0604020202020204" pitchFamily="34" charset="0"/>
              <a:buChar char="•"/>
            </a:pPr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000500" lvl="8" indent="-342900">
              <a:buFont typeface="Arial" panose="020B0604020202020204" pitchFamily="34" charset="0"/>
              <a:buChar char="•"/>
            </a:pPr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000500" lvl="8" indent="-342900">
              <a:buFont typeface="Arial" panose="020B0604020202020204" pitchFamily="34" charset="0"/>
              <a:buChar char="•"/>
            </a:pPr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000500" lvl="8" indent="-342900">
              <a:buFont typeface="Arial" panose="020B0604020202020204" pitchFamily="34" charset="0"/>
              <a:buChar char="•"/>
            </a:pPr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000500" lvl="8" indent="-342900">
              <a:buFont typeface="Arial" panose="020B0604020202020204" pitchFamily="34" charset="0"/>
              <a:buChar char="•"/>
            </a:pPr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000500" lvl="8" indent="-342900">
              <a:buFont typeface="Arial" panose="020B0604020202020204" pitchFamily="34" charset="0"/>
              <a:buChar char="•"/>
            </a:pPr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000500" lvl="8" indent="-342900">
              <a:buFont typeface="Arial" panose="020B0604020202020204" pitchFamily="34" charset="0"/>
              <a:buChar char="•"/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File:2010-08-09 Ponta do Pico 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49432"/>
            <a:ext cx="3456384" cy="2302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visitportugal.com/sites/www.visitportugal.com/files/styles/postais/public/mediateca/18_660x371.jpg?itok=V2vxVjs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02894"/>
            <a:ext cx="3825511" cy="2321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visitportugal.com/sites/www.visitportugal.com/files/styles/postais/public/mediateca/23_660x371.jpg?itok=b98swj5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070590"/>
            <a:ext cx="4248472" cy="2261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59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9" name="Picture 13" descr="File:Map of the portuguese language in the world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45024"/>
            <a:ext cx="7610475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27584" y="-20538"/>
            <a:ext cx="799288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LANGUAGE</a:t>
            </a:r>
            <a:endParaRPr lang="cs-CZ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of the Latin languages, Portuguese is the third most spoken European language in the world and the native tongue of about 250 million people.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Portuguese-speaking countries are scattered all over the world. Portuguese is spoken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in: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- 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Africa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(Angola, Cape Verde, Guinea-Bissau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Guinea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Equatorial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Mozambique   and São Tomé e Príncipe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); 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- 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South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America (Brazil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);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- 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Asia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(East Timor)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it is also the official language in Macao Special Administrative Region of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China;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the result of expansion during colonial times, Portuguese speakers are also found in Goa, Daman and Diu in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India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in Malacca in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Malaysia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26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-20538"/>
            <a:ext cx="799288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CULTURE</a:t>
            </a:r>
            <a:endParaRPr lang="cs-CZ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8"/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000500" lvl="8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Music</a:t>
            </a:r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87524" y="521675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Visual</a:t>
            </a:r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</a:t>
            </a: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34026" y="2572437"/>
            <a:ext cx="2609974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Fado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a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portuguese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music genre usually singing by one person accompanied by one classic guitar and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portuguese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guitar.</a:t>
            </a:r>
          </a:p>
          <a:p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Amália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Rodrigues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the Portuguese singer known as Queen of Fado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pt-PT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971" y="2572436"/>
            <a:ext cx="2799055" cy="373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886609"/>
            <a:ext cx="5112568" cy="157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http://boasnoticias.sapo.pt/img/1366031973azulejos.jpg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27" y="4221088"/>
            <a:ext cx="3179141" cy="176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cafeportugal.net/resources/3/files/media/files/azulejo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38" y="955260"/>
            <a:ext cx="2981690" cy="205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0" y="3205080"/>
            <a:ext cx="39110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PT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pt-PT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Azulejo</a:t>
            </a:r>
            <a:r>
              <a:rPr lang="pt-PT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a form of 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ortuguese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painted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tin-glazed, 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eramic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tilework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pt-P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00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2511</TotalTime>
  <Words>400</Words>
  <Application>Microsoft Office PowerPoint</Application>
  <PresentationFormat>Apresentação no Ecrã (4:3)</PresentationFormat>
  <Paragraphs>146</Paragraphs>
  <Slides>14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14</vt:i4>
      </vt:variant>
    </vt:vector>
  </HeadingPairs>
  <TitlesOfParts>
    <vt:vector size="15" baseType="lpstr">
      <vt:lpstr>NewsPrint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Portuguese Club</dc:title>
  <dc:creator>Luís Teves</dc:creator>
  <cp:lastModifiedBy>Luís Teves</cp:lastModifiedBy>
  <cp:revision>51</cp:revision>
  <dcterms:created xsi:type="dcterms:W3CDTF">2014-03-13T22:02:33Z</dcterms:created>
  <dcterms:modified xsi:type="dcterms:W3CDTF">2014-06-13T06:01:53Z</dcterms:modified>
</cp:coreProperties>
</file>