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FE9C6E9-E9E2-4078-B8A3-3F52D06E86ED}" type="datetimeFigureOut">
              <a:rPr lang="tr-TR" smtClean="0"/>
              <a:pPr/>
              <a:t>24.5.2014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858E2E2-5BC6-4763-AFB0-75B209CC52A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9C6E9-E9E2-4078-B8A3-3F52D06E86ED}" type="datetimeFigureOut">
              <a:rPr lang="tr-TR" smtClean="0"/>
              <a:pPr/>
              <a:t>24.5.2014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8E2E2-5BC6-4763-AFB0-75B209CC52A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1643042" y="285729"/>
            <a:ext cx="6815158" cy="1785949"/>
          </a:xfrm>
        </p:spPr>
        <p:txBody>
          <a:bodyPr>
            <a:normAutofit fontScale="90000"/>
          </a:bodyPr>
          <a:lstStyle/>
          <a:p>
            <a:r>
              <a:rPr lang="en-US" dirty="0" smtClean="0">
                <a:latin typeface="Bernard MT Condensed" pitchFamily="18" charset="0"/>
              </a:rPr>
              <a:t>Space Teds’ Adventures Around Europe</a:t>
            </a:r>
            <a:r>
              <a:rPr lang="bg-BG" dirty="0" smtClean="0"/>
              <a:t/>
            </a:r>
            <a:br>
              <a:rPr lang="bg-BG" dirty="0" smtClean="0"/>
            </a:br>
            <a:r>
              <a:rPr lang="en-US" dirty="0" smtClean="0">
                <a:latin typeface="Bernard MT Condensed" pitchFamily="18" charset="0"/>
              </a:rPr>
              <a:t>World Cup research</a:t>
            </a:r>
            <a:endParaRPr lang="tr-TR" dirty="0">
              <a:latin typeface="Aharoni" pitchFamily="2" charset="-79"/>
              <a:cs typeface="Aharoni" pitchFamily="2" charset="-79"/>
            </a:endParaRPr>
          </a:p>
        </p:txBody>
      </p:sp>
      <p:sp>
        <p:nvSpPr>
          <p:cNvPr id="3" name="2 Alt Başlık"/>
          <p:cNvSpPr>
            <a:spLocks noGrp="1"/>
          </p:cNvSpPr>
          <p:nvPr>
            <p:ph type="subTitle" idx="1"/>
          </p:nvPr>
        </p:nvSpPr>
        <p:spPr>
          <a:xfrm>
            <a:off x="357158" y="4143380"/>
            <a:ext cx="8215370" cy="2286016"/>
          </a:xfrm>
          <a:ln>
            <a:solidFill>
              <a:schemeClr val="accent1"/>
            </a:solidFill>
          </a:ln>
        </p:spPr>
        <p:txBody>
          <a:bodyPr>
            <a:normAutofit/>
          </a:bodyPr>
          <a:lstStyle/>
          <a:p>
            <a:endParaRPr lang="tr-TR" sz="5400" dirty="0" smtClean="0">
              <a:latin typeface="Goudy Stout" pitchFamily="18" charset="0"/>
            </a:endParaRPr>
          </a:p>
          <a:p>
            <a:r>
              <a:rPr lang="tr-TR" sz="5400" dirty="0">
                <a:latin typeface="Goudy Stout" pitchFamily="18" charset="0"/>
              </a:rPr>
              <a:t> </a:t>
            </a:r>
            <a:r>
              <a:rPr lang="tr-TR" sz="5400" dirty="0" smtClean="0">
                <a:latin typeface="Goudy Stout" pitchFamily="18" charset="0"/>
              </a:rPr>
              <a:t> </a:t>
            </a:r>
            <a:r>
              <a:rPr lang="tr-TR" sz="5400" dirty="0" err="1" smtClean="0">
                <a:latin typeface="Goudy Stout" pitchFamily="18" charset="0"/>
              </a:rPr>
              <a:t>colombıa</a:t>
            </a:r>
            <a:endParaRPr lang="tr-TR" sz="5400" dirty="0">
              <a:latin typeface="Goudy Stout" pitchFamily="18" charset="0"/>
            </a:endParaRPr>
          </a:p>
        </p:txBody>
      </p:sp>
      <p:pic>
        <p:nvPicPr>
          <p:cNvPr id="4" name="Картина 4" descr="D:\Comenius 2013-2015-1\llp_logo_footer.jpg"/>
          <p:cNvPicPr>
            <a:picLocks noChangeAspect="1" noChangeArrowheads="1"/>
          </p:cNvPicPr>
          <p:nvPr/>
        </p:nvPicPr>
        <p:blipFill>
          <a:blip r:embed="rId2"/>
          <a:srcRect/>
          <a:stretch>
            <a:fillRect/>
          </a:stretch>
        </p:blipFill>
        <p:spPr bwMode="auto">
          <a:xfrm>
            <a:off x="323850" y="188913"/>
            <a:ext cx="1266825" cy="885825"/>
          </a:xfrm>
          <a:prstGeom prst="rect">
            <a:avLst/>
          </a:prstGeom>
          <a:noFill/>
          <a:ln w="9525">
            <a:noFill/>
            <a:miter lim="800000"/>
            <a:headEnd/>
            <a:tailEnd/>
          </a:ln>
        </p:spPr>
      </p:pic>
      <p:pic>
        <p:nvPicPr>
          <p:cNvPr id="1026" name="Picture 2" descr="C:\Users\Toshiba\Desktop\800px-Flag_of_Colombia.svg.png"/>
          <p:cNvPicPr>
            <a:picLocks noChangeAspect="1" noChangeArrowheads="1"/>
          </p:cNvPicPr>
          <p:nvPr/>
        </p:nvPicPr>
        <p:blipFill>
          <a:blip r:embed="rId3"/>
          <a:srcRect/>
          <a:stretch>
            <a:fillRect/>
          </a:stretch>
        </p:blipFill>
        <p:spPr bwMode="auto">
          <a:xfrm>
            <a:off x="5405438" y="2071678"/>
            <a:ext cx="3738562" cy="2071702"/>
          </a:xfrm>
          <a:prstGeom prst="rect">
            <a:avLst/>
          </a:prstGeom>
          <a:noFill/>
        </p:spPr>
      </p:pic>
      <p:pic>
        <p:nvPicPr>
          <p:cNvPr id="1027" name="Picture 3" descr="C:\Users\Toshiba\Desktop\590px-Coat_of_arms_of_Colombia.svg.png"/>
          <p:cNvPicPr>
            <a:picLocks noChangeAspect="1" noChangeArrowheads="1"/>
          </p:cNvPicPr>
          <p:nvPr/>
        </p:nvPicPr>
        <p:blipFill>
          <a:blip r:embed="rId4"/>
          <a:srcRect/>
          <a:stretch>
            <a:fillRect/>
          </a:stretch>
        </p:blipFill>
        <p:spPr bwMode="auto">
          <a:xfrm>
            <a:off x="0" y="1928802"/>
            <a:ext cx="3538379" cy="24288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oshiba\Desktop\19next-span-articleLar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500034" y="0"/>
            <a:ext cx="8215370" cy="2786058"/>
          </a:xfrm>
        </p:spPr>
        <p:txBody>
          <a:bodyPr>
            <a:normAutofit fontScale="90000"/>
          </a:bodyPr>
          <a:lstStyle/>
          <a:p>
            <a:r>
              <a:rPr lang="tr-TR" b="1" dirty="0" smtClean="0">
                <a:solidFill>
                  <a:srgbClr val="FFFF00"/>
                </a:solidFill>
              </a:rPr>
              <a:t>THANK YOU!!</a:t>
            </a:r>
            <a:br>
              <a:rPr lang="tr-TR" b="1" dirty="0" smtClean="0">
                <a:solidFill>
                  <a:srgbClr val="FFFF00"/>
                </a:solidFill>
              </a:rPr>
            </a:br>
            <a:r>
              <a:rPr lang="tr-TR" b="1" dirty="0" err="1" smtClean="0">
                <a:solidFill>
                  <a:srgbClr val="FFFF00"/>
                </a:solidFill>
              </a:rPr>
              <a:t>Prepared</a:t>
            </a:r>
            <a:r>
              <a:rPr lang="tr-TR" b="1" dirty="0" smtClean="0">
                <a:solidFill>
                  <a:srgbClr val="FFFF00"/>
                </a:solidFill>
              </a:rPr>
              <a:t> </a:t>
            </a:r>
            <a:r>
              <a:rPr lang="tr-TR" b="1" dirty="0" err="1" smtClean="0">
                <a:solidFill>
                  <a:srgbClr val="FFFF00"/>
                </a:solidFill>
              </a:rPr>
              <a:t>by</a:t>
            </a:r>
            <a:r>
              <a:rPr lang="tr-TR" b="1" dirty="0" smtClean="0">
                <a:solidFill>
                  <a:srgbClr val="FFFF00"/>
                </a:solidFill>
              </a:rPr>
              <a:t>: Ahmet Fevzi Özdemir &amp; </a:t>
            </a:r>
            <a:r>
              <a:rPr lang="tr-TR" b="1" dirty="0">
                <a:solidFill>
                  <a:srgbClr val="FFFF00"/>
                </a:solidFill>
              </a:rPr>
              <a:t>D</a:t>
            </a:r>
            <a:r>
              <a:rPr lang="tr-TR" b="1" dirty="0" smtClean="0">
                <a:solidFill>
                  <a:srgbClr val="FFFF00"/>
                </a:solidFill>
              </a:rPr>
              <a:t>oğukan Emre Ok </a:t>
            </a:r>
            <a:br>
              <a:rPr lang="tr-TR" b="1" dirty="0" smtClean="0">
                <a:solidFill>
                  <a:srgbClr val="FFFF00"/>
                </a:solidFill>
              </a:rPr>
            </a:br>
            <a:r>
              <a:rPr lang="tr-TR" b="1" dirty="0" smtClean="0">
                <a:solidFill>
                  <a:srgbClr val="FFFF00"/>
                </a:solidFill>
              </a:rPr>
              <a:t>                SAKARYA TURKEY               2014</a:t>
            </a:r>
            <a:endParaRPr lang="tr-TR" b="1" dirty="0">
              <a:solidFill>
                <a:srgbClr val="FFFF00"/>
              </a:solidFill>
            </a:endParaRPr>
          </a:p>
        </p:txBody>
      </p:sp>
      <p:sp>
        <p:nvSpPr>
          <p:cNvPr id="3" name="2 İçerik Yer Tutucusu"/>
          <p:cNvSpPr>
            <a:spLocks noGrp="1"/>
          </p:cNvSpPr>
          <p:nvPr>
            <p:ph idx="1"/>
          </p:nvPr>
        </p:nvSpPr>
        <p:spPr>
          <a:xfrm>
            <a:off x="285720" y="3929066"/>
            <a:ext cx="6929486" cy="2382823"/>
          </a:xfrm>
        </p:spPr>
        <p:txBody>
          <a:bodyPr/>
          <a:lstStyle/>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28"/>
            <a:ext cx="6329378" cy="1154098"/>
          </a:xfrm>
        </p:spPr>
        <p:txBody>
          <a:bodyPr/>
          <a:lstStyle/>
          <a:p>
            <a:r>
              <a:rPr lang="tr-TR" dirty="0" smtClean="0"/>
              <a:t>LOCATION   </a:t>
            </a:r>
            <a:endParaRPr lang="tr-TR" dirty="0"/>
          </a:p>
        </p:txBody>
      </p:sp>
      <p:sp>
        <p:nvSpPr>
          <p:cNvPr id="3" name="2 İçerik Yer Tutucusu"/>
          <p:cNvSpPr>
            <a:spLocks noGrp="1"/>
          </p:cNvSpPr>
          <p:nvPr>
            <p:ph idx="1"/>
          </p:nvPr>
        </p:nvSpPr>
        <p:spPr>
          <a:xfrm>
            <a:off x="457200" y="1600200"/>
            <a:ext cx="4972056" cy="4829196"/>
          </a:xfrm>
        </p:spPr>
        <p:txBody>
          <a:bodyPr>
            <a:normAutofit fontScale="92500" lnSpcReduction="20000"/>
          </a:bodyPr>
          <a:lstStyle/>
          <a:p>
            <a:r>
              <a:rPr lang="en-US" dirty="0"/>
              <a:t>Shaped like an odd-looking pear with a thin top, Colombia is located in the northwestern corner of South America, alongside the Caribbean Sea between Panama and Venezuela, and bordering the Pacific Ocean between Panama and Ecuador.</a:t>
            </a:r>
            <a:br>
              <a:rPr lang="en-US" dirty="0"/>
            </a:br>
            <a:r>
              <a:rPr lang="en-US" dirty="0"/>
              <a:t/>
            </a:r>
            <a:br>
              <a:rPr lang="en-US" dirty="0"/>
            </a:br>
            <a:endParaRPr lang="tr-TR" dirty="0"/>
          </a:p>
        </p:txBody>
      </p:sp>
      <p:pic>
        <p:nvPicPr>
          <p:cNvPr id="2050" name="Picture 2" descr="C:\Users\Toshiba\Desktop\cosa (1).gif"/>
          <p:cNvPicPr>
            <a:picLocks noChangeAspect="1" noChangeArrowheads="1"/>
          </p:cNvPicPr>
          <p:nvPr/>
        </p:nvPicPr>
        <p:blipFill>
          <a:blip r:embed="rId2"/>
          <a:srcRect/>
          <a:stretch>
            <a:fillRect/>
          </a:stretch>
        </p:blipFill>
        <p:spPr bwMode="auto">
          <a:xfrm>
            <a:off x="5786446" y="642918"/>
            <a:ext cx="3048000" cy="5429288"/>
          </a:xfrm>
          <a:prstGeom prst="rect">
            <a:avLst/>
          </a:prstGeom>
          <a:noFill/>
        </p:spPr>
      </p:pic>
      <p:pic>
        <p:nvPicPr>
          <p:cNvPr id="2051" name="Picture 3" descr="C:\Users\Toshiba\Desktop\data=VLHX1wd2Cgu8wR6jwyh-km8JBWAkEzU4,vijL3gJHUaDa7pQCnyyr66jVqHdnjUDMH9NKnUZcpqrAAw6tTJ15tFIZctXTkbijMcuWeUlj4P44vi9YQ4vQaDssWgQNIJOFyeP6VeQpsy0FUlkIft5KhPeMefPYsv7fpUB-r-9Ud0RmEQaVsVcTv8H6fJlngP952XK_iKLaw68LSkHqDkFQ_.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3357554" y="5143512"/>
            <a:ext cx="2329690" cy="1481139"/>
          </a:xfrm>
          <a:prstGeom prst="rect">
            <a:avLst/>
          </a:prstGeom>
          <a:noFill/>
        </p:spPr>
      </p:pic>
      <p:pic>
        <p:nvPicPr>
          <p:cNvPr id="2052" name="Picture 4" descr="C:\Users\Toshiba\Desktop\pear.jpg"/>
          <p:cNvPicPr>
            <a:picLocks noChangeAspect="1" noChangeArrowheads="1"/>
          </p:cNvPicPr>
          <p:nvPr/>
        </p:nvPicPr>
        <p:blipFill>
          <a:blip r:embed="rId4"/>
          <a:srcRect/>
          <a:stretch>
            <a:fillRect/>
          </a:stretch>
        </p:blipFill>
        <p:spPr bwMode="auto">
          <a:xfrm>
            <a:off x="1000100" y="5286388"/>
            <a:ext cx="1600200" cy="12636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POPULATION</a:t>
            </a:r>
            <a:endParaRPr lang="tr-TR" dirty="0"/>
          </a:p>
        </p:txBody>
      </p:sp>
      <p:sp>
        <p:nvSpPr>
          <p:cNvPr id="3" name="2 İçerik Yer Tutucusu"/>
          <p:cNvSpPr>
            <a:spLocks noGrp="1"/>
          </p:cNvSpPr>
          <p:nvPr>
            <p:ph idx="1"/>
          </p:nvPr>
        </p:nvSpPr>
        <p:spPr>
          <a:xfrm>
            <a:off x="428596" y="1214422"/>
            <a:ext cx="3143272" cy="4857784"/>
          </a:xfrm>
        </p:spPr>
        <p:txBody>
          <a:bodyPr>
            <a:normAutofit fontScale="70000" lnSpcReduction="20000"/>
          </a:bodyPr>
          <a:lstStyle/>
          <a:p>
            <a:r>
              <a:rPr lang="en-US" dirty="0"/>
              <a:t>Its population was estimated at 39.68 million in July of 2000, up from 25.4 million in 1975. In 2000 the birth rate stood at 22.85 per 1,000 while the death rate was 5.73 per 1,000. With a projected annual growth rate of 1.6 percent between 2000 and 2015, the population is expected to reach 53.2 million by the year 2015</a:t>
            </a:r>
            <a:r>
              <a:rPr lang="en-US" dirty="0" smtClean="0"/>
              <a:t>.</a:t>
            </a:r>
            <a:endParaRPr lang="tr-TR" dirty="0"/>
          </a:p>
        </p:txBody>
      </p:sp>
      <p:pic>
        <p:nvPicPr>
          <p:cNvPr id="3075" name="Picture 3" descr="C:\Users\Toshiba\Desktop\49c3c2377.jpg"/>
          <p:cNvPicPr>
            <a:picLocks noChangeAspect="1" noChangeArrowheads="1"/>
          </p:cNvPicPr>
          <p:nvPr/>
        </p:nvPicPr>
        <p:blipFill>
          <a:blip r:embed="rId2"/>
          <a:srcRect/>
          <a:stretch>
            <a:fillRect/>
          </a:stretch>
        </p:blipFill>
        <p:spPr bwMode="auto">
          <a:xfrm>
            <a:off x="3643306" y="1357298"/>
            <a:ext cx="5214942" cy="42148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CAPITAL CITY: BOGOTA</a:t>
            </a:r>
            <a:endParaRPr lang="tr-TR" dirty="0"/>
          </a:p>
        </p:txBody>
      </p:sp>
      <p:sp>
        <p:nvSpPr>
          <p:cNvPr id="3" name="2 İçerik Yer Tutucusu"/>
          <p:cNvSpPr>
            <a:spLocks noGrp="1"/>
          </p:cNvSpPr>
          <p:nvPr>
            <p:ph idx="1"/>
          </p:nvPr>
        </p:nvSpPr>
        <p:spPr>
          <a:xfrm>
            <a:off x="642910" y="1643050"/>
            <a:ext cx="4471990" cy="4972072"/>
          </a:xfrm>
        </p:spPr>
        <p:txBody>
          <a:bodyPr>
            <a:normAutofit lnSpcReduction="10000"/>
          </a:bodyPr>
          <a:lstStyle/>
          <a:p>
            <a:r>
              <a:rPr lang="tr-TR" dirty="0" smtClean="0"/>
              <a:t> Bogota i</a:t>
            </a:r>
            <a:r>
              <a:rPr lang="en-US" dirty="0" smtClean="0"/>
              <a:t>s </a:t>
            </a:r>
            <a:r>
              <a:rPr lang="en-US" dirty="0"/>
              <a:t>the capital and largest city </a:t>
            </a:r>
            <a:r>
              <a:rPr lang="en-US" dirty="0" smtClean="0"/>
              <a:t>of</a:t>
            </a:r>
            <a:r>
              <a:rPr lang="tr-TR" dirty="0" smtClean="0"/>
              <a:t> </a:t>
            </a:r>
            <a:r>
              <a:rPr lang="tr-TR" dirty="0" err="1" smtClean="0"/>
              <a:t>Colombia</a:t>
            </a:r>
            <a:r>
              <a:rPr lang="tr-TR" dirty="0" smtClean="0"/>
              <a:t>. </a:t>
            </a:r>
            <a:r>
              <a:rPr lang="tr-TR" dirty="0" err="1" smtClean="0"/>
              <a:t>About</a:t>
            </a:r>
            <a:r>
              <a:rPr lang="tr-TR" dirty="0" smtClean="0"/>
              <a:t> 8 </a:t>
            </a:r>
            <a:r>
              <a:rPr lang="tr-TR" dirty="0" err="1" smtClean="0"/>
              <a:t>millions</a:t>
            </a:r>
            <a:r>
              <a:rPr lang="tr-TR" dirty="0" smtClean="0"/>
              <a:t> of </a:t>
            </a:r>
            <a:r>
              <a:rPr lang="tr-TR" dirty="0" err="1" smtClean="0"/>
              <a:t>people</a:t>
            </a:r>
            <a:r>
              <a:rPr lang="tr-TR" dirty="0" smtClean="0"/>
              <a:t> </a:t>
            </a:r>
            <a:r>
              <a:rPr lang="tr-TR" dirty="0" err="1" smtClean="0"/>
              <a:t>live</a:t>
            </a:r>
            <a:r>
              <a:rPr lang="tr-TR" dirty="0" smtClean="0"/>
              <a:t> in </a:t>
            </a:r>
            <a:r>
              <a:rPr lang="tr-TR" dirty="0" err="1" smtClean="0"/>
              <a:t>this</a:t>
            </a:r>
            <a:r>
              <a:rPr lang="tr-TR" dirty="0" smtClean="0"/>
              <a:t> </a:t>
            </a:r>
            <a:r>
              <a:rPr lang="tr-TR" dirty="0" err="1" smtClean="0"/>
              <a:t>city</a:t>
            </a:r>
            <a:r>
              <a:rPr lang="tr-TR" dirty="0" smtClean="0"/>
              <a:t>.</a:t>
            </a:r>
            <a:r>
              <a:rPr lang="en-US" dirty="0"/>
              <a:t> </a:t>
            </a:r>
            <a:endParaRPr lang="tr-TR" u="sng" dirty="0" smtClean="0"/>
          </a:p>
          <a:p>
            <a:r>
              <a:rPr lang="en-US" dirty="0" smtClean="0"/>
              <a:t>The </a:t>
            </a:r>
            <a:r>
              <a:rPr lang="en-US" dirty="0"/>
              <a:t>city lies at 2600 meters altitude on a mountain plateau in the eastern mountains of the Andes. </a:t>
            </a:r>
            <a:endParaRPr lang="tr-TR" dirty="0"/>
          </a:p>
        </p:txBody>
      </p:sp>
      <p:pic>
        <p:nvPicPr>
          <p:cNvPr id="4099" name="Picture 3" descr="C:\Users\Toshiba\Desktop\250px-BOGOTA_LEGAL_2.png"/>
          <p:cNvPicPr>
            <a:picLocks noChangeAspect="1" noChangeArrowheads="1"/>
          </p:cNvPicPr>
          <p:nvPr/>
        </p:nvPicPr>
        <p:blipFill>
          <a:blip r:embed="rId2"/>
          <a:srcRect/>
          <a:stretch>
            <a:fillRect/>
          </a:stretch>
        </p:blipFill>
        <p:spPr bwMode="auto">
          <a:xfrm>
            <a:off x="5357818" y="1643050"/>
            <a:ext cx="3429024" cy="50006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LANGUAGE &amp; RELIGION</a:t>
            </a:r>
            <a:endParaRPr lang="tr-TR" dirty="0"/>
          </a:p>
        </p:txBody>
      </p:sp>
      <p:sp>
        <p:nvSpPr>
          <p:cNvPr id="3" name="2 İçerik Yer Tutucusu"/>
          <p:cNvSpPr>
            <a:spLocks noGrp="1"/>
          </p:cNvSpPr>
          <p:nvPr>
            <p:ph idx="1"/>
          </p:nvPr>
        </p:nvSpPr>
        <p:spPr>
          <a:xfrm>
            <a:off x="0" y="1643050"/>
            <a:ext cx="5786446" cy="5000660"/>
          </a:xfrm>
        </p:spPr>
        <p:txBody>
          <a:bodyPr>
            <a:normAutofit lnSpcReduction="10000"/>
          </a:bodyPr>
          <a:lstStyle/>
          <a:p>
            <a:pPr>
              <a:buNone/>
            </a:pPr>
            <a:r>
              <a:rPr lang="tr-TR" dirty="0" err="1" smtClean="0"/>
              <a:t>Spanish</a:t>
            </a:r>
            <a:r>
              <a:rPr lang="tr-TR" dirty="0" smtClean="0"/>
              <a:t> is </a:t>
            </a:r>
            <a:r>
              <a:rPr lang="tr-TR" dirty="0" err="1" smtClean="0"/>
              <a:t>the</a:t>
            </a:r>
            <a:r>
              <a:rPr lang="tr-TR" dirty="0" smtClean="0"/>
              <a:t> </a:t>
            </a:r>
            <a:r>
              <a:rPr lang="tr-TR" dirty="0" err="1" smtClean="0"/>
              <a:t>official</a:t>
            </a:r>
            <a:r>
              <a:rPr lang="tr-TR" dirty="0" smtClean="0"/>
              <a:t> </a:t>
            </a:r>
            <a:r>
              <a:rPr lang="tr-TR" dirty="0" err="1" smtClean="0"/>
              <a:t>language</a:t>
            </a:r>
            <a:r>
              <a:rPr lang="tr-TR" dirty="0" smtClean="0"/>
              <a:t> of </a:t>
            </a:r>
            <a:r>
              <a:rPr lang="tr-TR" dirty="0" err="1"/>
              <a:t>C</a:t>
            </a:r>
            <a:r>
              <a:rPr lang="tr-TR" dirty="0" err="1" smtClean="0"/>
              <a:t>olombia</a:t>
            </a:r>
            <a:r>
              <a:rPr lang="tr-TR" dirty="0" smtClean="0"/>
              <a:t>. </a:t>
            </a:r>
            <a:r>
              <a:rPr lang="tr-TR" dirty="0" err="1" smtClean="0"/>
              <a:t>English</a:t>
            </a:r>
            <a:r>
              <a:rPr lang="tr-TR" dirty="0" smtClean="0"/>
              <a:t> is  </a:t>
            </a:r>
            <a:r>
              <a:rPr lang="tr-TR" dirty="0" err="1" smtClean="0"/>
              <a:t>commonly</a:t>
            </a:r>
            <a:r>
              <a:rPr lang="tr-TR" dirty="0" smtClean="0"/>
              <a:t> </a:t>
            </a:r>
            <a:r>
              <a:rPr lang="tr-TR" dirty="0" err="1" smtClean="0"/>
              <a:t>spoken</a:t>
            </a:r>
            <a:r>
              <a:rPr lang="tr-TR" dirty="0" smtClean="0"/>
              <a:t> on </a:t>
            </a:r>
            <a:r>
              <a:rPr lang="tr-TR" dirty="0" err="1" smtClean="0"/>
              <a:t>the</a:t>
            </a:r>
            <a:r>
              <a:rPr lang="tr-TR" dirty="0" smtClean="0"/>
              <a:t> </a:t>
            </a:r>
            <a:r>
              <a:rPr lang="tr-TR" dirty="0" err="1" smtClean="0"/>
              <a:t>islands</a:t>
            </a:r>
            <a:r>
              <a:rPr lang="tr-TR" dirty="0" smtClean="0"/>
              <a:t> of it.</a:t>
            </a:r>
            <a:r>
              <a:rPr lang="en-US" dirty="0"/>
              <a:t>  65 indigenous languages and over 300 dialects are also spoken within </a:t>
            </a:r>
            <a:r>
              <a:rPr lang="en-US" dirty="0" smtClean="0"/>
              <a:t>Colombia's </a:t>
            </a:r>
            <a:r>
              <a:rPr lang="en-US" dirty="0"/>
              <a:t>borders</a:t>
            </a:r>
            <a:r>
              <a:rPr lang="en-US" dirty="0" smtClean="0"/>
              <a:t>.</a:t>
            </a:r>
            <a:endParaRPr lang="tr-TR" dirty="0" smtClean="0"/>
          </a:p>
          <a:p>
            <a:pPr>
              <a:buNone/>
            </a:pPr>
            <a:r>
              <a:rPr lang="tr-TR" dirty="0" err="1" smtClean="0"/>
              <a:t>About</a:t>
            </a:r>
            <a:r>
              <a:rPr lang="tr-TR" dirty="0" smtClean="0"/>
              <a:t> 90% of </a:t>
            </a:r>
            <a:r>
              <a:rPr lang="tr-TR" dirty="0" err="1" smtClean="0"/>
              <a:t>Colombians</a:t>
            </a:r>
            <a:r>
              <a:rPr lang="tr-TR" dirty="0" smtClean="0"/>
              <a:t> </a:t>
            </a:r>
            <a:r>
              <a:rPr lang="tr-TR" dirty="0" err="1" smtClean="0"/>
              <a:t>are</a:t>
            </a:r>
            <a:r>
              <a:rPr lang="tr-TR" dirty="0" smtClean="0"/>
              <a:t> Roman </a:t>
            </a:r>
            <a:r>
              <a:rPr lang="tr-TR" dirty="0" err="1" smtClean="0"/>
              <a:t>Catholic</a:t>
            </a:r>
            <a:r>
              <a:rPr lang="tr-TR" dirty="0" smtClean="0"/>
              <a:t>. </a:t>
            </a:r>
            <a:r>
              <a:rPr lang="tr-TR" dirty="0" err="1" smtClean="0"/>
              <a:t>They</a:t>
            </a:r>
            <a:r>
              <a:rPr lang="tr-TR" dirty="0" smtClean="0"/>
              <a:t> </a:t>
            </a:r>
            <a:r>
              <a:rPr lang="tr-TR" dirty="0" err="1" smtClean="0"/>
              <a:t>influenced</a:t>
            </a:r>
            <a:r>
              <a:rPr lang="tr-TR" dirty="0" smtClean="0"/>
              <a:t> </a:t>
            </a:r>
            <a:r>
              <a:rPr lang="tr-TR" dirty="0" err="1" smtClean="0"/>
              <a:t>by</a:t>
            </a:r>
            <a:r>
              <a:rPr lang="tr-TR" dirty="0" smtClean="0"/>
              <a:t> </a:t>
            </a:r>
            <a:r>
              <a:rPr lang="tr-TR" dirty="0" err="1" smtClean="0"/>
              <a:t>other</a:t>
            </a:r>
            <a:r>
              <a:rPr lang="tr-TR" dirty="0" smtClean="0"/>
              <a:t> </a:t>
            </a:r>
            <a:r>
              <a:rPr lang="tr-TR" dirty="0" err="1" smtClean="0"/>
              <a:t>cultures</a:t>
            </a:r>
            <a:r>
              <a:rPr lang="tr-TR" dirty="0" smtClean="0"/>
              <a:t> </a:t>
            </a:r>
            <a:r>
              <a:rPr lang="tr-TR" dirty="0" err="1" smtClean="0"/>
              <a:t>beliefs</a:t>
            </a:r>
            <a:r>
              <a:rPr lang="tr-TR" dirty="0" smtClean="0"/>
              <a:t> but in a </a:t>
            </a:r>
            <a:r>
              <a:rPr lang="tr-TR" dirty="0" err="1" smtClean="0"/>
              <a:t>small</a:t>
            </a:r>
            <a:r>
              <a:rPr lang="tr-TR" dirty="0" smtClean="0"/>
              <a:t> </a:t>
            </a:r>
            <a:r>
              <a:rPr lang="tr-TR" dirty="0" err="1" smtClean="0"/>
              <a:t>minority</a:t>
            </a:r>
            <a:r>
              <a:rPr lang="tr-TR" dirty="0" smtClean="0"/>
              <a:t>.</a:t>
            </a:r>
            <a:endParaRPr lang="tr-TR" dirty="0"/>
          </a:p>
        </p:txBody>
      </p:sp>
      <p:pic>
        <p:nvPicPr>
          <p:cNvPr id="5122" name="Picture 2" descr="C:\Users\Toshiba\Desktop\colombia_language.jpg"/>
          <p:cNvPicPr>
            <a:picLocks noChangeAspect="1" noChangeArrowheads="1"/>
          </p:cNvPicPr>
          <p:nvPr/>
        </p:nvPicPr>
        <p:blipFill>
          <a:blip r:embed="rId2"/>
          <a:srcRect/>
          <a:stretch>
            <a:fillRect/>
          </a:stretch>
        </p:blipFill>
        <p:spPr bwMode="auto">
          <a:xfrm>
            <a:off x="5786446" y="1428736"/>
            <a:ext cx="3357554" cy="2428882"/>
          </a:xfrm>
          <a:prstGeom prst="rect">
            <a:avLst/>
          </a:prstGeom>
          <a:noFill/>
        </p:spPr>
      </p:pic>
      <p:pic>
        <p:nvPicPr>
          <p:cNvPr id="5123" name="Picture 3" descr="C:\Users\Toshiba\Desktop\12054-kolombiya-6.jpg"/>
          <p:cNvPicPr>
            <a:picLocks noChangeAspect="1" noChangeArrowheads="1"/>
          </p:cNvPicPr>
          <p:nvPr/>
        </p:nvPicPr>
        <p:blipFill>
          <a:blip r:embed="rId3"/>
          <a:srcRect/>
          <a:stretch>
            <a:fillRect/>
          </a:stretch>
        </p:blipFill>
        <p:spPr bwMode="auto">
          <a:xfrm>
            <a:off x="5786414" y="3929066"/>
            <a:ext cx="3357586" cy="29289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5715040" cy="1000108"/>
          </a:xfrm>
        </p:spPr>
        <p:txBody>
          <a:bodyPr>
            <a:normAutofit/>
          </a:bodyPr>
          <a:lstStyle/>
          <a:p>
            <a:r>
              <a:rPr lang="tr-TR" dirty="0" smtClean="0"/>
              <a:t>FOOD</a:t>
            </a:r>
            <a:endParaRPr lang="tr-TR" dirty="0"/>
          </a:p>
        </p:txBody>
      </p:sp>
      <p:sp>
        <p:nvSpPr>
          <p:cNvPr id="3" name="2 İçerik Yer Tutucusu"/>
          <p:cNvSpPr>
            <a:spLocks noGrp="1"/>
          </p:cNvSpPr>
          <p:nvPr>
            <p:ph idx="1"/>
          </p:nvPr>
        </p:nvSpPr>
        <p:spPr>
          <a:xfrm>
            <a:off x="457200" y="928670"/>
            <a:ext cx="4043362" cy="5929330"/>
          </a:xfrm>
        </p:spPr>
        <p:txBody>
          <a:bodyPr>
            <a:normAutofit fontScale="85000" lnSpcReduction="20000"/>
          </a:bodyPr>
          <a:lstStyle/>
          <a:p>
            <a:r>
              <a:rPr lang="en-US" dirty="0"/>
              <a:t>Colombian food is essentially Creole and is quite varied - ranging from guinea </a:t>
            </a:r>
            <a:r>
              <a:rPr lang="en-US" dirty="0" smtClean="0"/>
              <a:t>pig </a:t>
            </a:r>
            <a:r>
              <a:rPr lang="en-US" dirty="0"/>
              <a:t>to </a:t>
            </a:r>
            <a:r>
              <a:rPr lang="en-US" dirty="0" smtClean="0"/>
              <a:t>lobster. </a:t>
            </a:r>
            <a:r>
              <a:rPr lang="en-US" dirty="0"/>
              <a:t>A typical lunch or dinner in Colombia consists of meat or chicken served alongside frijoles (kidney beans) or lentils, fried plantain, rice and a small salad. Coffee is tasty and ubiquitous. But the fruit of Colombia </a:t>
            </a:r>
            <a:r>
              <a:rPr lang="en-US" dirty="0" smtClean="0"/>
              <a:t>is </a:t>
            </a:r>
            <a:r>
              <a:rPr lang="en-US" dirty="0"/>
              <a:t>both extremely varied and delicious.</a:t>
            </a:r>
            <a:endParaRPr lang="tr-TR" dirty="0"/>
          </a:p>
        </p:txBody>
      </p:sp>
      <p:pic>
        <p:nvPicPr>
          <p:cNvPr id="6146" name="Picture 2" descr="C:\Users\Toshiba\Desktop\yemek.jpg"/>
          <p:cNvPicPr>
            <a:picLocks noChangeAspect="1" noChangeArrowheads="1"/>
          </p:cNvPicPr>
          <p:nvPr/>
        </p:nvPicPr>
        <p:blipFill>
          <a:blip r:embed="rId2"/>
          <a:srcRect/>
          <a:stretch>
            <a:fillRect/>
          </a:stretch>
        </p:blipFill>
        <p:spPr bwMode="auto">
          <a:xfrm>
            <a:off x="4786314" y="142852"/>
            <a:ext cx="2000264" cy="2533650"/>
          </a:xfrm>
          <a:prstGeom prst="rect">
            <a:avLst/>
          </a:prstGeom>
          <a:noFill/>
        </p:spPr>
      </p:pic>
      <p:pic>
        <p:nvPicPr>
          <p:cNvPr id="6147" name="Picture 3" descr="C:\Users\Toshiba\Desktop\12054-kolombiya-10.jpg"/>
          <p:cNvPicPr>
            <a:picLocks noChangeAspect="1" noChangeArrowheads="1"/>
          </p:cNvPicPr>
          <p:nvPr/>
        </p:nvPicPr>
        <p:blipFill>
          <a:blip r:embed="rId3"/>
          <a:srcRect/>
          <a:stretch>
            <a:fillRect/>
          </a:stretch>
        </p:blipFill>
        <p:spPr bwMode="auto">
          <a:xfrm>
            <a:off x="6786579" y="0"/>
            <a:ext cx="2357422" cy="2857500"/>
          </a:xfrm>
          <a:prstGeom prst="rect">
            <a:avLst/>
          </a:prstGeom>
          <a:noFill/>
        </p:spPr>
      </p:pic>
      <p:pic>
        <p:nvPicPr>
          <p:cNvPr id="6148" name="Picture 4" descr="C:\Users\Toshiba\Desktop\images (1) meyveli.jpg"/>
          <p:cNvPicPr>
            <a:picLocks noChangeAspect="1" noChangeArrowheads="1"/>
          </p:cNvPicPr>
          <p:nvPr/>
        </p:nvPicPr>
        <p:blipFill>
          <a:blip r:embed="rId4"/>
          <a:srcRect/>
          <a:stretch>
            <a:fillRect/>
          </a:stretch>
        </p:blipFill>
        <p:spPr bwMode="auto">
          <a:xfrm>
            <a:off x="4500562" y="2643182"/>
            <a:ext cx="2357454" cy="3786214"/>
          </a:xfrm>
          <a:prstGeom prst="rect">
            <a:avLst/>
          </a:prstGeom>
          <a:noFill/>
        </p:spPr>
      </p:pic>
      <p:pic>
        <p:nvPicPr>
          <p:cNvPr id="6149" name="Picture 5" descr="C:\Users\Toshiba\Desktop\12054-kolombiya-11 (1).jpg"/>
          <p:cNvPicPr>
            <a:picLocks noChangeAspect="1" noChangeArrowheads="1"/>
          </p:cNvPicPr>
          <p:nvPr/>
        </p:nvPicPr>
        <p:blipFill>
          <a:blip r:embed="rId5"/>
          <a:srcRect/>
          <a:stretch>
            <a:fillRect/>
          </a:stretch>
        </p:blipFill>
        <p:spPr bwMode="auto">
          <a:xfrm>
            <a:off x="6858016" y="2857496"/>
            <a:ext cx="2285984" cy="1306821"/>
          </a:xfrm>
          <a:prstGeom prst="rect">
            <a:avLst/>
          </a:prstGeom>
          <a:noFill/>
        </p:spPr>
      </p:pic>
      <p:pic>
        <p:nvPicPr>
          <p:cNvPr id="6150" name="Picture 6" descr="C:\Users\Toshiba\Desktop\images (1).jpg"/>
          <p:cNvPicPr>
            <a:picLocks noChangeAspect="1" noChangeArrowheads="1"/>
          </p:cNvPicPr>
          <p:nvPr/>
        </p:nvPicPr>
        <p:blipFill>
          <a:blip r:embed="rId6"/>
          <a:srcRect/>
          <a:stretch>
            <a:fillRect/>
          </a:stretch>
        </p:blipFill>
        <p:spPr bwMode="auto">
          <a:xfrm>
            <a:off x="6858016" y="4214818"/>
            <a:ext cx="2285984" cy="26431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5686436" cy="1142984"/>
          </a:xfrm>
        </p:spPr>
        <p:txBody>
          <a:bodyPr/>
          <a:lstStyle/>
          <a:p>
            <a:r>
              <a:rPr lang="tr-TR" dirty="0" smtClean="0"/>
              <a:t>COLOMBIAN COFFEE</a:t>
            </a:r>
            <a:endParaRPr lang="tr-TR" dirty="0"/>
          </a:p>
        </p:txBody>
      </p:sp>
      <p:sp>
        <p:nvSpPr>
          <p:cNvPr id="3" name="2 İçerik Yer Tutucusu"/>
          <p:cNvSpPr>
            <a:spLocks noGrp="1"/>
          </p:cNvSpPr>
          <p:nvPr>
            <p:ph idx="1"/>
          </p:nvPr>
        </p:nvSpPr>
        <p:spPr>
          <a:xfrm>
            <a:off x="457200" y="1214422"/>
            <a:ext cx="3900486" cy="5429288"/>
          </a:xfrm>
        </p:spPr>
        <p:txBody>
          <a:bodyPr>
            <a:normAutofit lnSpcReduction="10000"/>
          </a:bodyPr>
          <a:lstStyle/>
          <a:p>
            <a:r>
              <a:rPr lang="en-US" dirty="0"/>
              <a:t>Colombian coffee is often regarded as some of the highest quality coffee in the world. Colombia has traditionally grown </a:t>
            </a:r>
            <a:r>
              <a:rPr lang="en-US" dirty="0" err="1"/>
              <a:t>arabica</a:t>
            </a:r>
            <a:r>
              <a:rPr lang="en-US" dirty="0"/>
              <a:t> beans and its unique geography makes it </a:t>
            </a:r>
            <a:r>
              <a:rPr lang="en-US" dirty="0" smtClean="0"/>
              <a:t>perfectly delicious</a:t>
            </a:r>
            <a:r>
              <a:rPr lang="tr-TR" dirty="0" smtClean="0"/>
              <a:t>.</a:t>
            </a:r>
            <a:endParaRPr lang="tr-TR" dirty="0"/>
          </a:p>
        </p:txBody>
      </p:sp>
      <p:pic>
        <p:nvPicPr>
          <p:cNvPr id="7170" name="Picture 2" descr="C:\Users\Toshiba\Desktop\kahve-ve-kafein.jpg"/>
          <p:cNvPicPr>
            <a:picLocks noChangeAspect="1" noChangeArrowheads="1"/>
          </p:cNvPicPr>
          <p:nvPr/>
        </p:nvPicPr>
        <p:blipFill>
          <a:blip r:embed="rId2"/>
          <a:srcRect/>
          <a:stretch>
            <a:fillRect/>
          </a:stretch>
        </p:blipFill>
        <p:spPr bwMode="auto">
          <a:xfrm>
            <a:off x="4357686" y="3929066"/>
            <a:ext cx="4786314" cy="2928934"/>
          </a:xfrm>
          <a:prstGeom prst="rect">
            <a:avLst/>
          </a:prstGeom>
          <a:noFill/>
        </p:spPr>
      </p:pic>
      <p:pic>
        <p:nvPicPr>
          <p:cNvPr id="7171" name="Picture 3" descr="C:\Users\Toshiba\Desktop\kahne.jpeg"/>
          <p:cNvPicPr>
            <a:picLocks noChangeAspect="1" noChangeArrowheads="1"/>
          </p:cNvPicPr>
          <p:nvPr/>
        </p:nvPicPr>
        <p:blipFill>
          <a:blip r:embed="rId3"/>
          <a:srcRect/>
          <a:stretch>
            <a:fillRect/>
          </a:stretch>
        </p:blipFill>
        <p:spPr bwMode="auto">
          <a:xfrm>
            <a:off x="4357686" y="785794"/>
            <a:ext cx="4786314" cy="31861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4614866" cy="1071546"/>
          </a:xfrm>
        </p:spPr>
        <p:txBody>
          <a:bodyPr/>
          <a:lstStyle/>
          <a:p>
            <a:r>
              <a:rPr lang="tr-TR" dirty="0" smtClean="0"/>
              <a:t>FAUNA &amp; FLORA</a:t>
            </a:r>
            <a:endParaRPr lang="tr-TR" dirty="0"/>
          </a:p>
        </p:txBody>
      </p:sp>
      <p:sp>
        <p:nvSpPr>
          <p:cNvPr id="3" name="2 İçerik Yer Tutucusu"/>
          <p:cNvSpPr>
            <a:spLocks noGrp="1"/>
          </p:cNvSpPr>
          <p:nvPr>
            <p:ph idx="1"/>
          </p:nvPr>
        </p:nvSpPr>
        <p:spPr>
          <a:xfrm>
            <a:off x="285720" y="857232"/>
            <a:ext cx="4357718" cy="4143404"/>
          </a:xfrm>
        </p:spPr>
        <p:txBody>
          <a:bodyPr>
            <a:normAutofit fontScale="70000" lnSpcReduction="20000"/>
          </a:bodyPr>
          <a:lstStyle/>
          <a:p>
            <a:r>
              <a:rPr lang="en-US" dirty="0"/>
              <a:t>Thanks to </a:t>
            </a:r>
            <a:r>
              <a:rPr lang="en-US" dirty="0" smtClean="0"/>
              <a:t>its</a:t>
            </a:r>
            <a:r>
              <a:rPr lang="tr-TR" dirty="0" smtClean="0"/>
              <a:t> </a:t>
            </a:r>
            <a:r>
              <a:rPr lang="en-US" dirty="0" smtClean="0"/>
              <a:t>geographic location</a:t>
            </a:r>
            <a:r>
              <a:rPr lang="tr-TR" dirty="0" smtClean="0"/>
              <a:t>(Amazon </a:t>
            </a:r>
            <a:r>
              <a:rPr lang="tr-TR" dirty="0" err="1" smtClean="0"/>
              <a:t>Forests</a:t>
            </a:r>
            <a:r>
              <a:rPr lang="tr-TR" dirty="0" smtClean="0"/>
              <a:t>)</a:t>
            </a:r>
            <a:r>
              <a:rPr lang="en-US" dirty="0" smtClean="0"/>
              <a:t> </a:t>
            </a:r>
            <a:r>
              <a:rPr lang="en-US" dirty="0"/>
              <a:t>and its topography, Colombia stands out with its bio </a:t>
            </a:r>
            <a:r>
              <a:rPr lang="en-US" dirty="0" smtClean="0"/>
              <a:t>diversity</a:t>
            </a:r>
            <a:r>
              <a:rPr lang="en-US" dirty="0"/>
              <a:t> around 130.000 plants of which approximately </a:t>
            </a:r>
            <a:r>
              <a:rPr lang="en-US" dirty="0" err="1" smtClean="0"/>
              <a:t>th</a:t>
            </a:r>
            <a:r>
              <a:rPr lang="tr-TR" dirty="0" smtClean="0"/>
              <a:t>e</a:t>
            </a:r>
            <a:r>
              <a:rPr lang="en-US" dirty="0" smtClean="0"/>
              <a:t> </a:t>
            </a:r>
            <a:r>
              <a:rPr lang="en-US" dirty="0"/>
              <a:t>half are endemic; and a collection of flowers that exceeds 50.000 species. It takes up the first place in diversity of birds with more than 1.700 species, that is 18% of 9.000 existing. </a:t>
            </a:r>
            <a:r>
              <a:rPr lang="tr-TR" dirty="0" smtClean="0"/>
              <a:t>.</a:t>
            </a:r>
            <a:endParaRPr lang="tr-TR" dirty="0"/>
          </a:p>
        </p:txBody>
      </p:sp>
      <p:pic>
        <p:nvPicPr>
          <p:cNvPr id="8194" name="Picture 2" descr="C:\Users\Toshiba\Desktop\collage_dartfrogs.600x0.jpg"/>
          <p:cNvPicPr>
            <a:picLocks noChangeAspect="1" noChangeArrowheads="1"/>
          </p:cNvPicPr>
          <p:nvPr/>
        </p:nvPicPr>
        <p:blipFill>
          <a:blip r:embed="rId2"/>
          <a:srcRect/>
          <a:stretch>
            <a:fillRect/>
          </a:stretch>
        </p:blipFill>
        <p:spPr bwMode="auto">
          <a:xfrm>
            <a:off x="4857752" y="0"/>
            <a:ext cx="4286248" cy="3357586"/>
          </a:xfrm>
          <a:prstGeom prst="rect">
            <a:avLst/>
          </a:prstGeom>
          <a:noFill/>
        </p:spPr>
      </p:pic>
      <p:pic>
        <p:nvPicPr>
          <p:cNvPr id="8195" name="Picture 3" descr="C:\Users\Toshiba\Desktop\collage_mariposas.600x0.jpg"/>
          <p:cNvPicPr>
            <a:picLocks noChangeAspect="1" noChangeArrowheads="1"/>
          </p:cNvPicPr>
          <p:nvPr/>
        </p:nvPicPr>
        <p:blipFill>
          <a:blip r:embed="rId3"/>
          <a:srcRect/>
          <a:stretch>
            <a:fillRect/>
          </a:stretch>
        </p:blipFill>
        <p:spPr bwMode="auto">
          <a:xfrm>
            <a:off x="4786302" y="3429000"/>
            <a:ext cx="4357698" cy="3429000"/>
          </a:xfrm>
          <a:prstGeom prst="rect">
            <a:avLst/>
          </a:prstGeom>
          <a:noFill/>
        </p:spPr>
      </p:pic>
      <p:pic>
        <p:nvPicPr>
          <p:cNvPr id="8196" name="Picture 4" descr="C:\Users\Toshiba\Desktop\scan0003.jpg"/>
          <p:cNvPicPr>
            <a:picLocks noChangeAspect="1" noChangeArrowheads="1"/>
          </p:cNvPicPr>
          <p:nvPr/>
        </p:nvPicPr>
        <p:blipFill>
          <a:blip r:embed="rId4"/>
          <a:srcRect/>
          <a:stretch>
            <a:fillRect/>
          </a:stretch>
        </p:blipFill>
        <p:spPr bwMode="auto">
          <a:xfrm>
            <a:off x="1714480" y="4237379"/>
            <a:ext cx="2928958" cy="26206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COLOMBIAN FOOTBALLERS</a:t>
            </a:r>
            <a:endParaRPr lang="tr-TR" dirty="0"/>
          </a:p>
        </p:txBody>
      </p:sp>
      <p:sp>
        <p:nvSpPr>
          <p:cNvPr id="3" name="2 İçerik Yer Tutucusu"/>
          <p:cNvSpPr>
            <a:spLocks noGrp="1"/>
          </p:cNvSpPr>
          <p:nvPr>
            <p:ph idx="1"/>
          </p:nvPr>
        </p:nvSpPr>
        <p:spPr>
          <a:xfrm>
            <a:off x="457200" y="1600200"/>
            <a:ext cx="4471990" cy="4614882"/>
          </a:xfrm>
        </p:spPr>
        <p:txBody>
          <a:bodyPr>
            <a:normAutofit fontScale="92500" lnSpcReduction="10000"/>
          </a:bodyPr>
          <a:lstStyle/>
          <a:p>
            <a:r>
              <a:rPr lang="tr-TR" dirty="0" smtClean="0"/>
              <a:t>CARLOS VALDERRAMA is </a:t>
            </a:r>
            <a:r>
              <a:rPr lang="tr-TR" dirty="0" err="1" smtClean="0"/>
              <a:t>known</a:t>
            </a:r>
            <a:r>
              <a:rPr lang="tr-TR" dirty="0" smtClean="0"/>
              <a:t> </a:t>
            </a:r>
            <a:r>
              <a:rPr lang="tr-TR" dirty="0" err="1" smtClean="0"/>
              <a:t>one</a:t>
            </a:r>
            <a:r>
              <a:rPr lang="tr-TR" dirty="0" smtClean="0"/>
              <a:t> of </a:t>
            </a:r>
            <a:r>
              <a:rPr lang="tr-TR" dirty="0" err="1" smtClean="0"/>
              <a:t>the</a:t>
            </a:r>
            <a:r>
              <a:rPr lang="tr-TR" dirty="0" smtClean="0"/>
              <a:t> </a:t>
            </a:r>
            <a:r>
              <a:rPr lang="tr-TR" dirty="0" err="1" smtClean="0"/>
              <a:t>best</a:t>
            </a:r>
            <a:r>
              <a:rPr lang="tr-TR" dirty="0" smtClean="0"/>
              <a:t> </a:t>
            </a:r>
            <a:r>
              <a:rPr lang="tr-TR" dirty="0" err="1" smtClean="0"/>
              <a:t>footballer</a:t>
            </a:r>
            <a:r>
              <a:rPr lang="tr-TR" dirty="0" smtClean="0"/>
              <a:t> of South </a:t>
            </a:r>
            <a:r>
              <a:rPr lang="tr-TR" dirty="0" err="1" smtClean="0"/>
              <a:t>America</a:t>
            </a:r>
            <a:r>
              <a:rPr lang="tr-TR" dirty="0" smtClean="0"/>
              <a:t> </a:t>
            </a:r>
            <a:r>
              <a:rPr lang="tr-TR" dirty="0" err="1" smtClean="0"/>
              <a:t>and</a:t>
            </a:r>
            <a:r>
              <a:rPr lang="tr-TR" dirty="0" smtClean="0"/>
              <a:t> </a:t>
            </a:r>
            <a:r>
              <a:rPr lang="tr-TR" dirty="0" err="1" smtClean="0"/>
              <a:t>there</a:t>
            </a:r>
            <a:r>
              <a:rPr lang="tr-TR" dirty="0" smtClean="0"/>
              <a:t> </a:t>
            </a:r>
            <a:r>
              <a:rPr lang="tr-TR" dirty="0" err="1" smtClean="0"/>
              <a:t>are</a:t>
            </a:r>
            <a:r>
              <a:rPr lang="tr-TR" dirty="0" smtClean="0"/>
              <a:t> </a:t>
            </a:r>
            <a:r>
              <a:rPr lang="tr-TR" dirty="0" err="1" smtClean="0"/>
              <a:t>some</a:t>
            </a:r>
            <a:r>
              <a:rPr lang="tr-TR" dirty="0" smtClean="0"/>
              <a:t> </a:t>
            </a:r>
            <a:r>
              <a:rPr lang="tr-TR" dirty="0" err="1" smtClean="0"/>
              <a:t>wel</a:t>
            </a:r>
            <a:r>
              <a:rPr lang="tr-TR" dirty="0" smtClean="0"/>
              <a:t>-</a:t>
            </a:r>
            <a:r>
              <a:rPr lang="tr-TR" dirty="0" err="1" smtClean="0"/>
              <a:t>lknown</a:t>
            </a:r>
            <a:r>
              <a:rPr lang="tr-TR" dirty="0" smtClean="0"/>
              <a:t> </a:t>
            </a:r>
            <a:r>
              <a:rPr lang="tr-TR" dirty="0" err="1"/>
              <a:t>Colombian</a:t>
            </a:r>
            <a:r>
              <a:rPr lang="tr-TR" dirty="0"/>
              <a:t> </a:t>
            </a:r>
            <a:r>
              <a:rPr lang="tr-TR" dirty="0" err="1"/>
              <a:t>footballers</a:t>
            </a:r>
            <a:r>
              <a:rPr lang="tr-TR" dirty="0"/>
              <a:t> </a:t>
            </a:r>
            <a:r>
              <a:rPr lang="tr-TR" dirty="0" err="1"/>
              <a:t>such</a:t>
            </a:r>
            <a:r>
              <a:rPr lang="tr-TR" dirty="0"/>
              <a:t> as </a:t>
            </a:r>
            <a:r>
              <a:rPr lang="tr-TR" dirty="0" err="1"/>
              <a:t>Carlos</a:t>
            </a:r>
            <a:r>
              <a:rPr lang="tr-TR" dirty="0"/>
              <a:t> </a:t>
            </a:r>
            <a:r>
              <a:rPr lang="tr-TR" dirty="0" err="1"/>
              <a:t>Valderrama</a:t>
            </a:r>
            <a:r>
              <a:rPr lang="tr-TR" dirty="0"/>
              <a:t>, </a:t>
            </a:r>
            <a:r>
              <a:rPr lang="tr-TR" dirty="0" err="1"/>
              <a:t>Rene</a:t>
            </a:r>
            <a:r>
              <a:rPr lang="tr-TR" dirty="0"/>
              <a:t> </a:t>
            </a:r>
            <a:r>
              <a:rPr lang="tr-TR" dirty="0" err="1"/>
              <a:t>Higuita</a:t>
            </a:r>
            <a:r>
              <a:rPr lang="tr-TR" dirty="0"/>
              <a:t>, </a:t>
            </a:r>
            <a:r>
              <a:rPr lang="tr-TR" dirty="0" err="1"/>
              <a:t>Radamel</a:t>
            </a:r>
            <a:r>
              <a:rPr lang="tr-TR" dirty="0"/>
              <a:t> </a:t>
            </a:r>
            <a:r>
              <a:rPr lang="tr-TR" dirty="0" err="1"/>
              <a:t>Falcao</a:t>
            </a:r>
            <a:r>
              <a:rPr lang="tr-TR" dirty="0"/>
              <a:t>, </a:t>
            </a:r>
            <a:r>
              <a:rPr lang="tr-TR" dirty="0" err="1"/>
              <a:t>and</a:t>
            </a:r>
            <a:r>
              <a:rPr lang="tr-TR" dirty="0"/>
              <a:t> </a:t>
            </a:r>
            <a:r>
              <a:rPr lang="tr-TR" dirty="0" err="1"/>
              <a:t>Ivan</a:t>
            </a:r>
            <a:r>
              <a:rPr lang="tr-TR" dirty="0"/>
              <a:t> </a:t>
            </a:r>
            <a:r>
              <a:rPr lang="tr-TR" dirty="0" err="1"/>
              <a:t>Cordoba</a:t>
            </a:r>
            <a:r>
              <a:rPr lang="tr-TR" dirty="0"/>
              <a:t>.</a:t>
            </a:r>
            <a:r>
              <a:rPr lang="tr-TR" dirty="0" smtClean="0"/>
              <a:t>     </a:t>
            </a:r>
            <a:endParaRPr lang="tr-TR" dirty="0"/>
          </a:p>
        </p:txBody>
      </p:sp>
      <p:pic>
        <p:nvPicPr>
          <p:cNvPr id="9218" name="Picture 2" descr="C:\Users\Toshiba\Desktop\carlos valderrama.jpg"/>
          <p:cNvPicPr>
            <a:picLocks noChangeAspect="1" noChangeArrowheads="1"/>
          </p:cNvPicPr>
          <p:nvPr/>
        </p:nvPicPr>
        <p:blipFill>
          <a:blip r:embed="rId2"/>
          <a:srcRect/>
          <a:stretch>
            <a:fillRect/>
          </a:stretch>
        </p:blipFill>
        <p:spPr bwMode="auto">
          <a:xfrm>
            <a:off x="4929181" y="1071546"/>
            <a:ext cx="4214819" cy="2786082"/>
          </a:xfrm>
          <a:prstGeom prst="rect">
            <a:avLst/>
          </a:prstGeom>
          <a:noFill/>
        </p:spPr>
      </p:pic>
      <p:pic>
        <p:nvPicPr>
          <p:cNvPr id="9219" name="Picture 3" descr="C:\Users\Toshiba\Desktop\images.jpg"/>
          <p:cNvPicPr>
            <a:picLocks noChangeAspect="1" noChangeArrowheads="1"/>
          </p:cNvPicPr>
          <p:nvPr/>
        </p:nvPicPr>
        <p:blipFill>
          <a:blip r:embed="rId3"/>
          <a:srcRect/>
          <a:stretch>
            <a:fillRect/>
          </a:stretch>
        </p:blipFill>
        <p:spPr bwMode="auto">
          <a:xfrm>
            <a:off x="7400925" y="4000504"/>
            <a:ext cx="1743075" cy="2628900"/>
          </a:xfrm>
          <a:prstGeom prst="rect">
            <a:avLst/>
          </a:prstGeom>
          <a:noFill/>
        </p:spPr>
      </p:pic>
      <p:pic>
        <p:nvPicPr>
          <p:cNvPr id="9220" name="Picture 4" descr="C:\Users\Toshiba\Desktop\images (2).jpg"/>
          <p:cNvPicPr>
            <a:picLocks noChangeAspect="1" noChangeArrowheads="1"/>
          </p:cNvPicPr>
          <p:nvPr/>
        </p:nvPicPr>
        <p:blipFill>
          <a:blip r:embed="rId4"/>
          <a:srcRect/>
          <a:stretch>
            <a:fillRect/>
          </a:stretch>
        </p:blipFill>
        <p:spPr bwMode="auto">
          <a:xfrm>
            <a:off x="5000628" y="4071942"/>
            <a:ext cx="2143140" cy="25717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323</Words>
  <Application>Microsoft Office PowerPoint</Application>
  <PresentationFormat>Ekran Gösterisi (4:3)</PresentationFormat>
  <Paragraphs>22</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Space Teds’ Adventures Around Europe World Cup research</vt:lpstr>
      <vt:lpstr>LOCATION   </vt:lpstr>
      <vt:lpstr>POPULATION</vt:lpstr>
      <vt:lpstr>CAPITAL CITY: BOGOTA</vt:lpstr>
      <vt:lpstr>LANGUAGE &amp; RELIGION</vt:lpstr>
      <vt:lpstr>FOOD</vt:lpstr>
      <vt:lpstr>COLOMBIAN COFFEE</vt:lpstr>
      <vt:lpstr>FAUNA &amp; FLORA</vt:lpstr>
      <vt:lpstr>COLOMBIAN FOOTBALLERS</vt:lpstr>
      <vt:lpstr>THANK YOU!! Prepared by: Ahmet Fevzi Özdemir &amp; Doğukan Emre Ok                  SAKARYA TURKEY               2014</vt:lpstr>
    </vt:vector>
  </TitlesOfParts>
  <Company>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Teds’ Adventures Around Europe World Cup research</dc:title>
  <dc:creator>Toshiba</dc:creator>
  <cp:lastModifiedBy>ASUS PC</cp:lastModifiedBy>
  <cp:revision>28</cp:revision>
  <dcterms:created xsi:type="dcterms:W3CDTF">2014-05-22T11:01:45Z</dcterms:created>
  <dcterms:modified xsi:type="dcterms:W3CDTF">2014-05-23T21:15:33Z</dcterms:modified>
</cp:coreProperties>
</file>